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9" r:id="rId2"/>
    <p:sldId id="871" r:id="rId3"/>
    <p:sldId id="288" r:id="rId4"/>
    <p:sldId id="257" r:id="rId5"/>
    <p:sldId id="258" r:id="rId6"/>
    <p:sldId id="259" r:id="rId7"/>
    <p:sldId id="256" r:id="rId8"/>
    <p:sldId id="262" r:id="rId9"/>
    <p:sldId id="263" r:id="rId10"/>
    <p:sldId id="264" r:id="rId11"/>
    <p:sldId id="265" r:id="rId12"/>
    <p:sldId id="280" r:id="rId13"/>
    <p:sldId id="282" r:id="rId14"/>
    <p:sldId id="261" r:id="rId15"/>
    <p:sldId id="269" r:id="rId16"/>
    <p:sldId id="278" r:id="rId17"/>
    <p:sldId id="273" r:id="rId18"/>
    <p:sldId id="300" r:id="rId19"/>
    <p:sldId id="301" r:id="rId20"/>
    <p:sldId id="302" r:id="rId21"/>
    <p:sldId id="303" r:id="rId22"/>
    <p:sldId id="304" r:id="rId23"/>
    <p:sldId id="305" r:id="rId24"/>
    <p:sldId id="306" r:id="rId25"/>
    <p:sldId id="307" r:id="rId26"/>
    <p:sldId id="308" r:id="rId27"/>
    <p:sldId id="309" r:id="rId28"/>
    <p:sldId id="284" r:id="rId29"/>
    <p:sldId id="276" r:id="rId30"/>
    <p:sldId id="277" r:id="rId31"/>
    <p:sldId id="290" r:id="rId32"/>
    <p:sldId id="292" r:id="rId33"/>
    <p:sldId id="291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268" r:id="rId42"/>
    <p:sldId id="285" r:id="rId43"/>
    <p:sldId id="286" r:id="rId44"/>
    <p:sldId id="260" r:id="rId45"/>
    <p:sldId id="287" r:id="rId46"/>
    <p:sldId id="281" r:id="rId47"/>
    <p:sldId id="267" r:id="rId48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柏曼深" initials="柏曼深" lastIdx="1" clrIdx="0">
    <p:extLst>
      <p:ext uri="{19B8F6BF-5375-455C-9EA6-DF929625EA0E}">
        <p15:presenceInfo xmlns:p15="http://schemas.microsoft.com/office/powerpoint/2012/main" userId="柏曼深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51EE3B-516D-493D-AE8E-881681CCECC6}" type="doc">
      <dgm:prSet loTypeId="urn:microsoft.com/office/officeart/2005/8/layout/vList3" loCatId="list" qsTypeId="urn:microsoft.com/office/officeart/2005/8/quickstyle/3d6" qsCatId="3D" csTypeId="urn:microsoft.com/office/officeart/2005/8/colors/accent6_4" csCatId="accent6" phldr="1"/>
      <dgm:spPr/>
    </dgm:pt>
    <dgm:pt modelId="{658D41A5-B135-4F08-924C-6E34DA9405B8}">
      <dgm:prSet phldrT="[Text]"/>
      <dgm:spPr/>
      <dgm:t>
        <a:bodyPr/>
        <a:lstStyle/>
        <a:p>
          <a:r>
            <a:rPr lang="en-US" dirty="0"/>
            <a:t>How do you share information?</a:t>
          </a:r>
          <a:endParaRPr lang="id-ID" dirty="0"/>
        </a:p>
      </dgm:t>
    </dgm:pt>
    <dgm:pt modelId="{FC9A73F1-486B-4B4E-978A-5409DED8A688}" type="parTrans" cxnId="{141BE627-EE85-4542-B6D4-CD377871369C}">
      <dgm:prSet/>
      <dgm:spPr/>
      <dgm:t>
        <a:bodyPr/>
        <a:lstStyle/>
        <a:p>
          <a:endParaRPr lang="id-ID"/>
        </a:p>
      </dgm:t>
    </dgm:pt>
    <dgm:pt modelId="{7E7F32A8-9A4B-46CD-BD85-8DDF105F5786}" type="sibTrans" cxnId="{141BE627-EE85-4542-B6D4-CD377871369C}">
      <dgm:prSet/>
      <dgm:spPr/>
      <dgm:t>
        <a:bodyPr/>
        <a:lstStyle/>
        <a:p>
          <a:endParaRPr lang="id-ID"/>
        </a:p>
      </dgm:t>
    </dgm:pt>
    <dgm:pt modelId="{30A2F510-8AFF-4FDE-89EE-CBA26D5690EC}">
      <dgm:prSet phldrT="[Text]"/>
      <dgm:spPr/>
      <dgm:t>
        <a:bodyPr/>
        <a:lstStyle/>
        <a:p>
          <a:r>
            <a:rPr lang="en-US" dirty="0"/>
            <a:t>How do you cooperate?</a:t>
          </a:r>
          <a:endParaRPr lang="id-ID" dirty="0"/>
        </a:p>
      </dgm:t>
    </dgm:pt>
    <dgm:pt modelId="{65933B1A-300E-46C7-8670-D9CA017728A2}" type="parTrans" cxnId="{F0E9F8FF-7172-495D-8B89-5D15080C4F4C}">
      <dgm:prSet/>
      <dgm:spPr/>
      <dgm:t>
        <a:bodyPr/>
        <a:lstStyle/>
        <a:p>
          <a:endParaRPr lang="id-ID"/>
        </a:p>
      </dgm:t>
    </dgm:pt>
    <dgm:pt modelId="{5F0D40E4-BB16-44E8-9109-60F9F7BF7333}" type="sibTrans" cxnId="{F0E9F8FF-7172-495D-8B89-5D15080C4F4C}">
      <dgm:prSet/>
      <dgm:spPr/>
      <dgm:t>
        <a:bodyPr/>
        <a:lstStyle/>
        <a:p>
          <a:endParaRPr lang="id-ID"/>
        </a:p>
      </dgm:t>
    </dgm:pt>
    <dgm:pt modelId="{0D73CAA1-EB7A-4AC0-98BD-724FF299B948}">
      <dgm:prSet phldrT="[Text]"/>
      <dgm:spPr/>
      <dgm:t>
        <a:bodyPr/>
        <a:lstStyle/>
        <a:p>
          <a:r>
            <a:rPr lang="en-US" dirty="0"/>
            <a:t>How do you show a genuine interest in other people?</a:t>
          </a:r>
          <a:endParaRPr lang="id-ID" dirty="0"/>
        </a:p>
      </dgm:t>
    </dgm:pt>
    <dgm:pt modelId="{4263B865-81A8-4512-BD8F-328C73F87E36}" type="parTrans" cxnId="{2784EEE1-D59F-4019-9FB4-2933E4BF9342}">
      <dgm:prSet/>
      <dgm:spPr/>
      <dgm:t>
        <a:bodyPr/>
        <a:lstStyle/>
        <a:p>
          <a:endParaRPr lang="id-ID"/>
        </a:p>
      </dgm:t>
    </dgm:pt>
    <dgm:pt modelId="{3C67FDDF-F4C9-4C2E-BD10-EB7FAAFF9382}" type="sibTrans" cxnId="{2784EEE1-D59F-4019-9FB4-2933E4BF9342}">
      <dgm:prSet/>
      <dgm:spPr/>
      <dgm:t>
        <a:bodyPr/>
        <a:lstStyle/>
        <a:p>
          <a:endParaRPr lang="id-ID"/>
        </a:p>
      </dgm:t>
    </dgm:pt>
    <dgm:pt modelId="{2A1187B5-A587-4C37-BE59-6449703C8957}">
      <dgm:prSet phldrT="[Text]"/>
      <dgm:spPr/>
      <dgm:t>
        <a:bodyPr/>
        <a:lstStyle/>
        <a:p>
          <a:r>
            <a:rPr lang="en-US" dirty="0"/>
            <a:t>How do you remember peoples’ names?</a:t>
          </a:r>
          <a:endParaRPr lang="id-ID" dirty="0"/>
        </a:p>
      </dgm:t>
    </dgm:pt>
    <dgm:pt modelId="{F9DAE622-5008-45E4-8E2E-5C4BEE5B9C9B}" type="parTrans" cxnId="{77EDBF29-F6A4-463F-A4D8-B34EA22FCA85}">
      <dgm:prSet/>
      <dgm:spPr/>
      <dgm:t>
        <a:bodyPr/>
        <a:lstStyle/>
        <a:p>
          <a:endParaRPr lang="id-ID"/>
        </a:p>
      </dgm:t>
    </dgm:pt>
    <dgm:pt modelId="{79172749-5F42-46C7-985C-03E10BE218AF}" type="sibTrans" cxnId="{77EDBF29-F6A4-463F-A4D8-B34EA22FCA85}">
      <dgm:prSet/>
      <dgm:spPr/>
      <dgm:t>
        <a:bodyPr/>
        <a:lstStyle/>
        <a:p>
          <a:endParaRPr lang="id-ID"/>
        </a:p>
      </dgm:t>
    </dgm:pt>
    <dgm:pt modelId="{CD2E8BAB-5EFE-42DD-83D7-B42F3886A8C3}" type="pres">
      <dgm:prSet presAssocID="{BC51EE3B-516D-493D-AE8E-881681CCECC6}" presName="linearFlow" presStyleCnt="0">
        <dgm:presLayoutVars>
          <dgm:dir/>
          <dgm:resizeHandles val="exact"/>
        </dgm:presLayoutVars>
      </dgm:prSet>
      <dgm:spPr/>
    </dgm:pt>
    <dgm:pt modelId="{ADDFCF9B-98E8-416B-8D5C-BD5887FC3320}" type="pres">
      <dgm:prSet presAssocID="{658D41A5-B135-4F08-924C-6E34DA9405B8}" presName="composite" presStyleCnt="0"/>
      <dgm:spPr/>
    </dgm:pt>
    <dgm:pt modelId="{65EE5A93-A07B-4869-8D78-B8058A5E66E2}" type="pres">
      <dgm:prSet presAssocID="{658D41A5-B135-4F08-924C-6E34DA9405B8}" presName="imgShp" presStyleLbl="fgImgPlace1" presStyleIdx="0" presStyleCnt="4"/>
      <dgm:spPr/>
    </dgm:pt>
    <dgm:pt modelId="{4A0889F9-284F-4848-8E7D-03C08110B24E}" type="pres">
      <dgm:prSet presAssocID="{658D41A5-B135-4F08-924C-6E34DA9405B8}" presName="txShp" presStyleLbl="node1" presStyleIdx="0" presStyleCnt="4">
        <dgm:presLayoutVars>
          <dgm:bulletEnabled val="1"/>
        </dgm:presLayoutVars>
      </dgm:prSet>
      <dgm:spPr/>
    </dgm:pt>
    <dgm:pt modelId="{37FD3CC7-687F-4672-B489-20A8F7D23C48}" type="pres">
      <dgm:prSet presAssocID="{7E7F32A8-9A4B-46CD-BD85-8DDF105F5786}" presName="spacing" presStyleCnt="0"/>
      <dgm:spPr/>
    </dgm:pt>
    <dgm:pt modelId="{E9907E94-A860-4D55-A9BC-A6752CEAEEBA}" type="pres">
      <dgm:prSet presAssocID="{30A2F510-8AFF-4FDE-89EE-CBA26D5690EC}" presName="composite" presStyleCnt="0"/>
      <dgm:spPr/>
    </dgm:pt>
    <dgm:pt modelId="{DCAE9982-5E0F-4604-98A6-F5A7B76D8811}" type="pres">
      <dgm:prSet presAssocID="{30A2F510-8AFF-4FDE-89EE-CBA26D5690EC}" presName="imgShp" presStyleLbl="fgImgPlace1" presStyleIdx="1" presStyleCnt="4"/>
      <dgm:spPr/>
    </dgm:pt>
    <dgm:pt modelId="{2E84DF87-D147-468E-8009-9227AD87D2B3}" type="pres">
      <dgm:prSet presAssocID="{30A2F510-8AFF-4FDE-89EE-CBA26D5690EC}" presName="txShp" presStyleLbl="node1" presStyleIdx="1" presStyleCnt="4">
        <dgm:presLayoutVars>
          <dgm:bulletEnabled val="1"/>
        </dgm:presLayoutVars>
      </dgm:prSet>
      <dgm:spPr/>
    </dgm:pt>
    <dgm:pt modelId="{AA16DB62-AE60-488A-A43C-388204391F32}" type="pres">
      <dgm:prSet presAssocID="{5F0D40E4-BB16-44E8-9109-60F9F7BF7333}" presName="spacing" presStyleCnt="0"/>
      <dgm:spPr/>
    </dgm:pt>
    <dgm:pt modelId="{6461E06A-AF68-44E9-930F-3E85120D7586}" type="pres">
      <dgm:prSet presAssocID="{0D73CAA1-EB7A-4AC0-98BD-724FF299B948}" presName="composite" presStyleCnt="0"/>
      <dgm:spPr/>
    </dgm:pt>
    <dgm:pt modelId="{75FB3C38-1AD1-43EF-AC5E-D3EA120AE0AF}" type="pres">
      <dgm:prSet presAssocID="{0D73CAA1-EB7A-4AC0-98BD-724FF299B948}" presName="imgShp" presStyleLbl="fgImgPlace1" presStyleIdx="2" presStyleCnt="4"/>
      <dgm:spPr/>
    </dgm:pt>
    <dgm:pt modelId="{22012D10-E129-4D59-83BE-26EE66FE9EF8}" type="pres">
      <dgm:prSet presAssocID="{0D73CAA1-EB7A-4AC0-98BD-724FF299B948}" presName="txShp" presStyleLbl="node1" presStyleIdx="2" presStyleCnt="4">
        <dgm:presLayoutVars>
          <dgm:bulletEnabled val="1"/>
        </dgm:presLayoutVars>
      </dgm:prSet>
      <dgm:spPr/>
    </dgm:pt>
    <dgm:pt modelId="{8D8E406A-2F5E-4C04-B268-BAD27CD35DCE}" type="pres">
      <dgm:prSet presAssocID="{3C67FDDF-F4C9-4C2E-BD10-EB7FAAFF9382}" presName="spacing" presStyleCnt="0"/>
      <dgm:spPr/>
    </dgm:pt>
    <dgm:pt modelId="{2675E490-E110-49DB-94CF-5E6574145ADE}" type="pres">
      <dgm:prSet presAssocID="{2A1187B5-A587-4C37-BE59-6449703C8957}" presName="composite" presStyleCnt="0"/>
      <dgm:spPr/>
    </dgm:pt>
    <dgm:pt modelId="{D20D0DDF-AF24-4305-A424-8F59132C60E4}" type="pres">
      <dgm:prSet presAssocID="{2A1187B5-A587-4C37-BE59-6449703C8957}" presName="imgShp" presStyleLbl="fgImgPlace1" presStyleIdx="3" presStyleCnt="4"/>
      <dgm:spPr/>
    </dgm:pt>
    <dgm:pt modelId="{12095B93-E12C-408F-BBD9-3A3FFFA82F5B}" type="pres">
      <dgm:prSet presAssocID="{2A1187B5-A587-4C37-BE59-6449703C8957}" presName="txShp" presStyleLbl="node1" presStyleIdx="3" presStyleCnt="4">
        <dgm:presLayoutVars>
          <dgm:bulletEnabled val="1"/>
        </dgm:presLayoutVars>
      </dgm:prSet>
      <dgm:spPr/>
    </dgm:pt>
  </dgm:ptLst>
  <dgm:cxnLst>
    <dgm:cxn modelId="{8548750F-E7B2-4ED1-8965-89BC3E4BE004}" type="presOf" srcId="{0D73CAA1-EB7A-4AC0-98BD-724FF299B948}" destId="{22012D10-E129-4D59-83BE-26EE66FE9EF8}" srcOrd="0" destOrd="0" presId="urn:microsoft.com/office/officeart/2005/8/layout/vList3"/>
    <dgm:cxn modelId="{141BE627-EE85-4542-B6D4-CD377871369C}" srcId="{BC51EE3B-516D-493D-AE8E-881681CCECC6}" destId="{658D41A5-B135-4F08-924C-6E34DA9405B8}" srcOrd="0" destOrd="0" parTransId="{FC9A73F1-486B-4B4E-978A-5409DED8A688}" sibTransId="{7E7F32A8-9A4B-46CD-BD85-8DDF105F5786}"/>
    <dgm:cxn modelId="{E9718528-A739-4B3A-AC0D-D8146C2CB225}" type="presOf" srcId="{BC51EE3B-516D-493D-AE8E-881681CCECC6}" destId="{CD2E8BAB-5EFE-42DD-83D7-B42F3886A8C3}" srcOrd="0" destOrd="0" presId="urn:microsoft.com/office/officeart/2005/8/layout/vList3"/>
    <dgm:cxn modelId="{77EDBF29-F6A4-463F-A4D8-B34EA22FCA85}" srcId="{BC51EE3B-516D-493D-AE8E-881681CCECC6}" destId="{2A1187B5-A587-4C37-BE59-6449703C8957}" srcOrd="3" destOrd="0" parTransId="{F9DAE622-5008-45E4-8E2E-5C4BEE5B9C9B}" sibTransId="{79172749-5F42-46C7-985C-03E10BE218AF}"/>
    <dgm:cxn modelId="{DA3A1AC7-1432-45E3-943A-37AC775642F5}" type="presOf" srcId="{2A1187B5-A587-4C37-BE59-6449703C8957}" destId="{12095B93-E12C-408F-BBD9-3A3FFFA82F5B}" srcOrd="0" destOrd="0" presId="urn:microsoft.com/office/officeart/2005/8/layout/vList3"/>
    <dgm:cxn modelId="{E67785D9-62FC-48BA-90B0-C4007DE81381}" type="presOf" srcId="{658D41A5-B135-4F08-924C-6E34DA9405B8}" destId="{4A0889F9-284F-4848-8E7D-03C08110B24E}" srcOrd="0" destOrd="0" presId="urn:microsoft.com/office/officeart/2005/8/layout/vList3"/>
    <dgm:cxn modelId="{2784EEE1-D59F-4019-9FB4-2933E4BF9342}" srcId="{BC51EE3B-516D-493D-AE8E-881681CCECC6}" destId="{0D73CAA1-EB7A-4AC0-98BD-724FF299B948}" srcOrd="2" destOrd="0" parTransId="{4263B865-81A8-4512-BD8F-328C73F87E36}" sibTransId="{3C67FDDF-F4C9-4C2E-BD10-EB7FAAFF9382}"/>
    <dgm:cxn modelId="{9A5C4DEA-3694-454B-8141-5CFE5F2280B6}" type="presOf" srcId="{30A2F510-8AFF-4FDE-89EE-CBA26D5690EC}" destId="{2E84DF87-D147-468E-8009-9227AD87D2B3}" srcOrd="0" destOrd="0" presId="urn:microsoft.com/office/officeart/2005/8/layout/vList3"/>
    <dgm:cxn modelId="{F0E9F8FF-7172-495D-8B89-5D15080C4F4C}" srcId="{BC51EE3B-516D-493D-AE8E-881681CCECC6}" destId="{30A2F510-8AFF-4FDE-89EE-CBA26D5690EC}" srcOrd="1" destOrd="0" parTransId="{65933B1A-300E-46C7-8670-D9CA017728A2}" sibTransId="{5F0D40E4-BB16-44E8-9109-60F9F7BF7333}"/>
    <dgm:cxn modelId="{CC09B5AE-99A7-4321-8FAC-6301CE914864}" type="presParOf" srcId="{CD2E8BAB-5EFE-42DD-83D7-B42F3886A8C3}" destId="{ADDFCF9B-98E8-416B-8D5C-BD5887FC3320}" srcOrd="0" destOrd="0" presId="urn:microsoft.com/office/officeart/2005/8/layout/vList3"/>
    <dgm:cxn modelId="{739E8DC9-DD68-412D-A11A-C5C176B410FD}" type="presParOf" srcId="{ADDFCF9B-98E8-416B-8D5C-BD5887FC3320}" destId="{65EE5A93-A07B-4869-8D78-B8058A5E66E2}" srcOrd="0" destOrd="0" presId="urn:microsoft.com/office/officeart/2005/8/layout/vList3"/>
    <dgm:cxn modelId="{4292EC1D-FAB3-4262-ADFA-364CCD612908}" type="presParOf" srcId="{ADDFCF9B-98E8-416B-8D5C-BD5887FC3320}" destId="{4A0889F9-284F-4848-8E7D-03C08110B24E}" srcOrd="1" destOrd="0" presId="urn:microsoft.com/office/officeart/2005/8/layout/vList3"/>
    <dgm:cxn modelId="{5773CE45-81D2-470E-8D91-E64E33A78CBC}" type="presParOf" srcId="{CD2E8BAB-5EFE-42DD-83D7-B42F3886A8C3}" destId="{37FD3CC7-687F-4672-B489-20A8F7D23C48}" srcOrd="1" destOrd="0" presId="urn:microsoft.com/office/officeart/2005/8/layout/vList3"/>
    <dgm:cxn modelId="{5B6309B3-67E7-41D8-BF81-581F5DEAC198}" type="presParOf" srcId="{CD2E8BAB-5EFE-42DD-83D7-B42F3886A8C3}" destId="{E9907E94-A860-4D55-A9BC-A6752CEAEEBA}" srcOrd="2" destOrd="0" presId="urn:microsoft.com/office/officeart/2005/8/layout/vList3"/>
    <dgm:cxn modelId="{1E5A3D9F-01E5-408F-832F-0589E1DC6379}" type="presParOf" srcId="{E9907E94-A860-4D55-A9BC-A6752CEAEEBA}" destId="{DCAE9982-5E0F-4604-98A6-F5A7B76D8811}" srcOrd="0" destOrd="0" presId="urn:microsoft.com/office/officeart/2005/8/layout/vList3"/>
    <dgm:cxn modelId="{BB9A551B-AB28-496A-8FBA-50A39996C06B}" type="presParOf" srcId="{E9907E94-A860-4D55-A9BC-A6752CEAEEBA}" destId="{2E84DF87-D147-468E-8009-9227AD87D2B3}" srcOrd="1" destOrd="0" presId="urn:microsoft.com/office/officeart/2005/8/layout/vList3"/>
    <dgm:cxn modelId="{64FE97DE-B27D-4237-9CCC-5916C20EA748}" type="presParOf" srcId="{CD2E8BAB-5EFE-42DD-83D7-B42F3886A8C3}" destId="{AA16DB62-AE60-488A-A43C-388204391F32}" srcOrd="3" destOrd="0" presId="urn:microsoft.com/office/officeart/2005/8/layout/vList3"/>
    <dgm:cxn modelId="{AE756E05-2F14-444D-A99C-DB4E6D522D5E}" type="presParOf" srcId="{CD2E8BAB-5EFE-42DD-83D7-B42F3886A8C3}" destId="{6461E06A-AF68-44E9-930F-3E85120D7586}" srcOrd="4" destOrd="0" presId="urn:microsoft.com/office/officeart/2005/8/layout/vList3"/>
    <dgm:cxn modelId="{28A251ED-D90A-403B-93D7-D1B7E5245D5D}" type="presParOf" srcId="{6461E06A-AF68-44E9-930F-3E85120D7586}" destId="{75FB3C38-1AD1-43EF-AC5E-D3EA120AE0AF}" srcOrd="0" destOrd="0" presId="urn:microsoft.com/office/officeart/2005/8/layout/vList3"/>
    <dgm:cxn modelId="{CE86EB2F-1B58-4D81-9DC7-34A8B5488F43}" type="presParOf" srcId="{6461E06A-AF68-44E9-930F-3E85120D7586}" destId="{22012D10-E129-4D59-83BE-26EE66FE9EF8}" srcOrd="1" destOrd="0" presId="urn:microsoft.com/office/officeart/2005/8/layout/vList3"/>
    <dgm:cxn modelId="{F7F2CE5D-3D7D-4361-AE9C-A319719A76E0}" type="presParOf" srcId="{CD2E8BAB-5EFE-42DD-83D7-B42F3886A8C3}" destId="{8D8E406A-2F5E-4C04-B268-BAD27CD35DCE}" srcOrd="5" destOrd="0" presId="urn:microsoft.com/office/officeart/2005/8/layout/vList3"/>
    <dgm:cxn modelId="{9AA37E66-22DB-4406-B0C7-1ACD1A0AFC2C}" type="presParOf" srcId="{CD2E8BAB-5EFE-42DD-83D7-B42F3886A8C3}" destId="{2675E490-E110-49DB-94CF-5E6574145ADE}" srcOrd="6" destOrd="0" presId="urn:microsoft.com/office/officeart/2005/8/layout/vList3"/>
    <dgm:cxn modelId="{FDB9403E-0CA1-41E7-87C8-D7591DE1B7D2}" type="presParOf" srcId="{2675E490-E110-49DB-94CF-5E6574145ADE}" destId="{D20D0DDF-AF24-4305-A424-8F59132C60E4}" srcOrd="0" destOrd="0" presId="urn:microsoft.com/office/officeart/2005/8/layout/vList3"/>
    <dgm:cxn modelId="{717FA019-AE2F-4CF5-A616-D28623951285}" type="presParOf" srcId="{2675E490-E110-49DB-94CF-5E6574145ADE}" destId="{12095B93-E12C-408F-BBD9-3A3FFFA82F5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C51EE3B-516D-493D-AE8E-881681CCECC6}" type="doc">
      <dgm:prSet loTypeId="urn:microsoft.com/office/officeart/2005/8/layout/vList3" loCatId="list" qsTypeId="urn:microsoft.com/office/officeart/2005/8/quickstyle/3d6" qsCatId="3D" csTypeId="urn:microsoft.com/office/officeart/2005/8/colors/accent6_4" csCatId="accent6" phldr="1"/>
      <dgm:spPr/>
    </dgm:pt>
    <dgm:pt modelId="{658D41A5-B135-4F08-924C-6E34DA9405B8}">
      <dgm:prSet phldrT="[Text]"/>
      <dgm:spPr/>
      <dgm:t>
        <a:bodyPr/>
        <a:lstStyle/>
        <a:p>
          <a:r>
            <a:rPr lang="en-US" dirty="0"/>
            <a:t>Leave some work off your mobile</a:t>
          </a:r>
          <a:endParaRPr lang="id-ID" dirty="0"/>
        </a:p>
      </dgm:t>
    </dgm:pt>
    <dgm:pt modelId="{FC9A73F1-486B-4B4E-978A-5409DED8A688}" type="parTrans" cxnId="{141BE627-EE85-4542-B6D4-CD377871369C}">
      <dgm:prSet/>
      <dgm:spPr/>
      <dgm:t>
        <a:bodyPr/>
        <a:lstStyle/>
        <a:p>
          <a:endParaRPr lang="id-ID"/>
        </a:p>
      </dgm:t>
    </dgm:pt>
    <dgm:pt modelId="{7E7F32A8-9A4B-46CD-BD85-8DDF105F5786}" type="sibTrans" cxnId="{141BE627-EE85-4542-B6D4-CD377871369C}">
      <dgm:prSet/>
      <dgm:spPr/>
      <dgm:t>
        <a:bodyPr/>
        <a:lstStyle/>
        <a:p>
          <a:endParaRPr lang="id-ID"/>
        </a:p>
      </dgm:t>
    </dgm:pt>
    <dgm:pt modelId="{30A2F510-8AFF-4FDE-89EE-CBA26D5690EC}">
      <dgm:prSet phldrT="[Text]"/>
      <dgm:spPr/>
      <dgm:t>
        <a:bodyPr/>
        <a:lstStyle/>
        <a:p>
          <a:r>
            <a:rPr lang="en-US" dirty="0"/>
            <a:t>Turn off push notifications</a:t>
          </a:r>
          <a:endParaRPr lang="id-ID" dirty="0"/>
        </a:p>
      </dgm:t>
    </dgm:pt>
    <dgm:pt modelId="{65933B1A-300E-46C7-8670-D9CA017728A2}" type="parTrans" cxnId="{F0E9F8FF-7172-495D-8B89-5D15080C4F4C}">
      <dgm:prSet/>
      <dgm:spPr/>
      <dgm:t>
        <a:bodyPr/>
        <a:lstStyle/>
        <a:p>
          <a:endParaRPr lang="id-ID"/>
        </a:p>
      </dgm:t>
    </dgm:pt>
    <dgm:pt modelId="{5F0D40E4-BB16-44E8-9109-60F9F7BF7333}" type="sibTrans" cxnId="{F0E9F8FF-7172-495D-8B89-5D15080C4F4C}">
      <dgm:prSet/>
      <dgm:spPr/>
      <dgm:t>
        <a:bodyPr/>
        <a:lstStyle/>
        <a:p>
          <a:endParaRPr lang="id-ID"/>
        </a:p>
      </dgm:t>
    </dgm:pt>
    <dgm:pt modelId="{0D73CAA1-EB7A-4AC0-98BD-724FF299B948}">
      <dgm:prSet phldrT="[Text]"/>
      <dgm:spPr/>
      <dgm:t>
        <a:bodyPr/>
        <a:lstStyle/>
        <a:p>
          <a:r>
            <a:rPr lang="en-US" dirty="0"/>
            <a:t>Minimize work chat at home</a:t>
          </a:r>
          <a:endParaRPr lang="id-ID" dirty="0"/>
        </a:p>
      </dgm:t>
    </dgm:pt>
    <dgm:pt modelId="{4263B865-81A8-4512-BD8F-328C73F87E36}" type="parTrans" cxnId="{2784EEE1-D59F-4019-9FB4-2933E4BF9342}">
      <dgm:prSet/>
      <dgm:spPr/>
      <dgm:t>
        <a:bodyPr/>
        <a:lstStyle/>
        <a:p>
          <a:endParaRPr lang="id-ID"/>
        </a:p>
      </dgm:t>
    </dgm:pt>
    <dgm:pt modelId="{3C67FDDF-F4C9-4C2E-BD10-EB7FAAFF9382}" type="sibTrans" cxnId="{2784EEE1-D59F-4019-9FB4-2933E4BF9342}">
      <dgm:prSet/>
      <dgm:spPr/>
      <dgm:t>
        <a:bodyPr/>
        <a:lstStyle/>
        <a:p>
          <a:endParaRPr lang="id-ID"/>
        </a:p>
      </dgm:t>
    </dgm:pt>
    <dgm:pt modelId="{2A1187B5-A587-4C37-BE59-6449703C8957}">
      <dgm:prSet phldrT="[Text]"/>
      <dgm:spPr/>
      <dgm:t>
        <a:bodyPr/>
        <a:lstStyle/>
        <a:p>
          <a:r>
            <a:rPr lang="en-US" dirty="0"/>
            <a:t>Be present with others</a:t>
          </a:r>
          <a:endParaRPr lang="id-ID" dirty="0"/>
        </a:p>
      </dgm:t>
    </dgm:pt>
    <dgm:pt modelId="{F9DAE622-5008-45E4-8E2E-5C4BEE5B9C9B}" type="parTrans" cxnId="{77EDBF29-F6A4-463F-A4D8-B34EA22FCA85}">
      <dgm:prSet/>
      <dgm:spPr/>
      <dgm:t>
        <a:bodyPr/>
        <a:lstStyle/>
        <a:p>
          <a:endParaRPr lang="id-ID"/>
        </a:p>
      </dgm:t>
    </dgm:pt>
    <dgm:pt modelId="{79172749-5F42-46C7-985C-03E10BE218AF}" type="sibTrans" cxnId="{77EDBF29-F6A4-463F-A4D8-B34EA22FCA85}">
      <dgm:prSet/>
      <dgm:spPr/>
      <dgm:t>
        <a:bodyPr/>
        <a:lstStyle/>
        <a:p>
          <a:endParaRPr lang="id-ID"/>
        </a:p>
      </dgm:t>
    </dgm:pt>
    <dgm:pt modelId="{B450C19C-CA39-43BE-8059-D8A7522EDFBB}">
      <dgm:prSet phldrT="[Text]"/>
      <dgm:spPr/>
      <dgm:t>
        <a:bodyPr/>
        <a:lstStyle/>
        <a:p>
          <a:r>
            <a:rPr lang="en-US" dirty="0"/>
            <a:t>Develop an evening ritual</a:t>
          </a:r>
          <a:endParaRPr lang="id-ID" dirty="0"/>
        </a:p>
      </dgm:t>
    </dgm:pt>
    <dgm:pt modelId="{E42AD459-D1DB-447D-9AAA-C82F48ACF01B}" type="parTrans" cxnId="{3337CDC3-43BF-4647-B3B7-19F56BFCE9A9}">
      <dgm:prSet/>
      <dgm:spPr/>
      <dgm:t>
        <a:bodyPr/>
        <a:lstStyle/>
        <a:p>
          <a:endParaRPr lang="id-ID"/>
        </a:p>
      </dgm:t>
    </dgm:pt>
    <dgm:pt modelId="{9AB33325-CD58-4667-8324-7626CCAEE099}" type="sibTrans" cxnId="{3337CDC3-43BF-4647-B3B7-19F56BFCE9A9}">
      <dgm:prSet/>
      <dgm:spPr/>
      <dgm:t>
        <a:bodyPr/>
        <a:lstStyle/>
        <a:p>
          <a:endParaRPr lang="id-ID"/>
        </a:p>
      </dgm:t>
    </dgm:pt>
    <dgm:pt modelId="{CD2E8BAB-5EFE-42DD-83D7-B42F3886A8C3}" type="pres">
      <dgm:prSet presAssocID="{BC51EE3B-516D-493D-AE8E-881681CCECC6}" presName="linearFlow" presStyleCnt="0">
        <dgm:presLayoutVars>
          <dgm:dir/>
          <dgm:resizeHandles val="exact"/>
        </dgm:presLayoutVars>
      </dgm:prSet>
      <dgm:spPr/>
    </dgm:pt>
    <dgm:pt modelId="{ADDFCF9B-98E8-416B-8D5C-BD5887FC3320}" type="pres">
      <dgm:prSet presAssocID="{658D41A5-B135-4F08-924C-6E34DA9405B8}" presName="composite" presStyleCnt="0"/>
      <dgm:spPr/>
    </dgm:pt>
    <dgm:pt modelId="{65EE5A93-A07B-4869-8D78-B8058A5E66E2}" type="pres">
      <dgm:prSet presAssocID="{658D41A5-B135-4F08-924C-6E34DA9405B8}" presName="imgShp" presStyleLbl="fgImgPlace1" presStyleIdx="0" presStyleCnt="5"/>
      <dgm:spPr/>
    </dgm:pt>
    <dgm:pt modelId="{4A0889F9-284F-4848-8E7D-03C08110B24E}" type="pres">
      <dgm:prSet presAssocID="{658D41A5-B135-4F08-924C-6E34DA9405B8}" presName="txShp" presStyleLbl="node1" presStyleIdx="0" presStyleCnt="5">
        <dgm:presLayoutVars>
          <dgm:bulletEnabled val="1"/>
        </dgm:presLayoutVars>
      </dgm:prSet>
      <dgm:spPr/>
    </dgm:pt>
    <dgm:pt modelId="{37FD3CC7-687F-4672-B489-20A8F7D23C48}" type="pres">
      <dgm:prSet presAssocID="{7E7F32A8-9A4B-46CD-BD85-8DDF105F5786}" presName="spacing" presStyleCnt="0"/>
      <dgm:spPr/>
    </dgm:pt>
    <dgm:pt modelId="{E9907E94-A860-4D55-A9BC-A6752CEAEEBA}" type="pres">
      <dgm:prSet presAssocID="{30A2F510-8AFF-4FDE-89EE-CBA26D5690EC}" presName="composite" presStyleCnt="0"/>
      <dgm:spPr/>
    </dgm:pt>
    <dgm:pt modelId="{DCAE9982-5E0F-4604-98A6-F5A7B76D8811}" type="pres">
      <dgm:prSet presAssocID="{30A2F510-8AFF-4FDE-89EE-CBA26D5690EC}" presName="imgShp" presStyleLbl="fgImgPlace1" presStyleIdx="1" presStyleCnt="5"/>
      <dgm:spPr/>
    </dgm:pt>
    <dgm:pt modelId="{2E84DF87-D147-468E-8009-9227AD87D2B3}" type="pres">
      <dgm:prSet presAssocID="{30A2F510-8AFF-4FDE-89EE-CBA26D5690EC}" presName="txShp" presStyleLbl="node1" presStyleIdx="1" presStyleCnt="5">
        <dgm:presLayoutVars>
          <dgm:bulletEnabled val="1"/>
        </dgm:presLayoutVars>
      </dgm:prSet>
      <dgm:spPr/>
    </dgm:pt>
    <dgm:pt modelId="{AA16DB62-AE60-488A-A43C-388204391F32}" type="pres">
      <dgm:prSet presAssocID="{5F0D40E4-BB16-44E8-9109-60F9F7BF7333}" presName="spacing" presStyleCnt="0"/>
      <dgm:spPr/>
    </dgm:pt>
    <dgm:pt modelId="{6461E06A-AF68-44E9-930F-3E85120D7586}" type="pres">
      <dgm:prSet presAssocID="{0D73CAA1-EB7A-4AC0-98BD-724FF299B948}" presName="composite" presStyleCnt="0"/>
      <dgm:spPr/>
    </dgm:pt>
    <dgm:pt modelId="{75FB3C38-1AD1-43EF-AC5E-D3EA120AE0AF}" type="pres">
      <dgm:prSet presAssocID="{0D73CAA1-EB7A-4AC0-98BD-724FF299B948}" presName="imgShp" presStyleLbl="fgImgPlace1" presStyleIdx="2" presStyleCnt="5"/>
      <dgm:spPr/>
    </dgm:pt>
    <dgm:pt modelId="{22012D10-E129-4D59-83BE-26EE66FE9EF8}" type="pres">
      <dgm:prSet presAssocID="{0D73CAA1-EB7A-4AC0-98BD-724FF299B948}" presName="txShp" presStyleLbl="node1" presStyleIdx="2" presStyleCnt="5">
        <dgm:presLayoutVars>
          <dgm:bulletEnabled val="1"/>
        </dgm:presLayoutVars>
      </dgm:prSet>
      <dgm:spPr/>
    </dgm:pt>
    <dgm:pt modelId="{8D8E406A-2F5E-4C04-B268-BAD27CD35DCE}" type="pres">
      <dgm:prSet presAssocID="{3C67FDDF-F4C9-4C2E-BD10-EB7FAAFF9382}" presName="spacing" presStyleCnt="0"/>
      <dgm:spPr/>
    </dgm:pt>
    <dgm:pt modelId="{2675E490-E110-49DB-94CF-5E6574145ADE}" type="pres">
      <dgm:prSet presAssocID="{2A1187B5-A587-4C37-BE59-6449703C8957}" presName="composite" presStyleCnt="0"/>
      <dgm:spPr/>
    </dgm:pt>
    <dgm:pt modelId="{D20D0DDF-AF24-4305-A424-8F59132C60E4}" type="pres">
      <dgm:prSet presAssocID="{2A1187B5-A587-4C37-BE59-6449703C8957}" presName="imgShp" presStyleLbl="fgImgPlace1" presStyleIdx="3" presStyleCnt="5"/>
      <dgm:spPr/>
    </dgm:pt>
    <dgm:pt modelId="{12095B93-E12C-408F-BBD9-3A3FFFA82F5B}" type="pres">
      <dgm:prSet presAssocID="{2A1187B5-A587-4C37-BE59-6449703C8957}" presName="txShp" presStyleLbl="node1" presStyleIdx="3" presStyleCnt="5">
        <dgm:presLayoutVars>
          <dgm:bulletEnabled val="1"/>
        </dgm:presLayoutVars>
      </dgm:prSet>
      <dgm:spPr/>
    </dgm:pt>
    <dgm:pt modelId="{F1EDAA29-CC55-4D28-BB8D-8851852FE7B0}" type="pres">
      <dgm:prSet presAssocID="{79172749-5F42-46C7-985C-03E10BE218AF}" presName="spacing" presStyleCnt="0"/>
      <dgm:spPr/>
    </dgm:pt>
    <dgm:pt modelId="{54F9D571-4A12-40B5-B214-BED643BA286F}" type="pres">
      <dgm:prSet presAssocID="{B450C19C-CA39-43BE-8059-D8A7522EDFBB}" presName="composite" presStyleCnt="0"/>
      <dgm:spPr/>
    </dgm:pt>
    <dgm:pt modelId="{5F6B9DBA-93B4-4B9A-8D7F-B8BDFB4251AD}" type="pres">
      <dgm:prSet presAssocID="{B450C19C-CA39-43BE-8059-D8A7522EDFBB}" presName="imgShp" presStyleLbl="fgImgPlace1" presStyleIdx="4" presStyleCnt="5"/>
      <dgm:spPr/>
    </dgm:pt>
    <dgm:pt modelId="{ECCCA604-45B6-4368-9D38-3CF2BF406D95}" type="pres">
      <dgm:prSet presAssocID="{B450C19C-CA39-43BE-8059-D8A7522EDFBB}" presName="txShp" presStyleLbl="node1" presStyleIdx="4" presStyleCnt="5" custLinFactNeighborX="349" custLinFactNeighborY="-1569">
        <dgm:presLayoutVars>
          <dgm:bulletEnabled val="1"/>
        </dgm:presLayoutVars>
      </dgm:prSet>
      <dgm:spPr/>
    </dgm:pt>
  </dgm:ptLst>
  <dgm:cxnLst>
    <dgm:cxn modelId="{8548750F-E7B2-4ED1-8965-89BC3E4BE004}" type="presOf" srcId="{0D73CAA1-EB7A-4AC0-98BD-724FF299B948}" destId="{22012D10-E129-4D59-83BE-26EE66FE9EF8}" srcOrd="0" destOrd="0" presId="urn:microsoft.com/office/officeart/2005/8/layout/vList3"/>
    <dgm:cxn modelId="{141BE627-EE85-4542-B6D4-CD377871369C}" srcId="{BC51EE3B-516D-493D-AE8E-881681CCECC6}" destId="{658D41A5-B135-4F08-924C-6E34DA9405B8}" srcOrd="0" destOrd="0" parTransId="{FC9A73F1-486B-4B4E-978A-5409DED8A688}" sibTransId="{7E7F32A8-9A4B-46CD-BD85-8DDF105F5786}"/>
    <dgm:cxn modelId="{E9718528-A739-4B3A-AC0D-D8146C2CB225}" type="presOf" srcId="{BC51EE3B-516D-493D-AE8E-881681CCECC6}" destId="{CD2E8BAB-5EFE-42DD-83D7-B42F3886A8C3}" srcOrd="0" destOrd="0" presId="urn:microsoft.com/office/officeart/2005/8/layout/vList3"/>
    <dgm:cxn modelId="{77EDBF29-F6A4-463F-A4D8-B34EA22FCA85}" srcId="{BC51EE3B-516D-493D-AE8E-881681CCECC6}" destId="{2A1187B5-A587-4C37-BE59-6449703C8957}" srcOrd="3" destOrd="0" parTransId="{F9DAE622-5008-45E4-8E2E-5C4BEE5B9C9B}" sibTransId="{79172749-5F42-46C7-985C-03E10BE218AF}"/>
    <dgm:cxn modelId="{24E46A96-B9A7-4DC1-B336-CDE0AC698D1D}" type="presOf" srcId="{B450C19C-CA39-43BE-8059-D8A7522EDFBB}" destId="{ECCCA604-45B6-4368-9D38-3CF2BF406D95}" srcOrd="0" destOrd="0" presId="urn:microsoft.com/office/officeart/2005/8/layout/vList3"/>
    <dgm:cxn modelId="{3337CDC3-43BF-4647-B3B7-19F56BFCE9A9}" srcId="{BC51EE3B-516D-493D-AE8E-881681CCECC6}" destId="{B450C19C-CA39-43BE-8059-D8A7522EDFBB}" srcOrd="4" destOrd="0" parTransId="{E42AD459-D1DB-447D-9AAA-C82F48ACF01B}" sibTransId="{9AB33325-CD58-4667-8324-7626CCAEE099}"/>
    <dgm:cxn modelId="{DA3A1AC7-1432-45E3-943A-37AC775642F5}" type="presOf" srcId="{2A1187B5-A587-4C37-BE59-6449703C8957}" destId="{12095B93-E12C-408F-BBD9-3A3FFFA82F5B}" srcOrd="0" destOrd="0" presId="urn:microsoft.com/office/officeart/2005/8/layout/vList3"/>
    <dgm:cxn modelId="{E67785D9-62FC-48BA-90B0-C4007DE81381}" type="presOf" srcId="{658D41A5-B135-4F08-924C-6E34DA9405B8}" destId="{4A0889F9-284F-4848-8E7D-03C08110B24E}" srcOrd="0" destOrd="0" presId="urn:microsoft.com/office/officeart/2005/8/layout/vList3"/>
    <dgm:cxn modelId="{2784EEE1-D59F-4019-9FB4-2933E4BF9342}" srcId="{BC51EE3B-516D-493D-AE8E-881681CCECC6}" destId="{0D73CAA1-EB7A-4AC0-98BD-724FF299B948}" srcOrd="2" destOrd="0" parTransId="{4263B865-81A8-4512-BD8F-328C73F87E36}" sibTransId="{3C67FDDF-F4C9-4C2E-BD10-EB7FAAFF9382}"/>
    <dgm:cxn modelId="{9A5C4DEA-3694-454B-8141-5CFE5F2280B6}" type="presOf" srcId="{30A2F510-8AFF-4FDE-89EE-CBA26D5690EC}" destId="{2E84DF87-D147-468E-8009-9227AD87D2B3}" srcOrd="0" destOrd="0" presId="urn:microsoft.com/office/officeart/2005/8/layout/vList3"/>
    <dgm:cxn modelId="{F0E9F8FF-7172-495D-8B89-5D15080C4F4C}" srcId="{BC51EE3B-516D-493D-AE8E-881681CCECC6}" destId="{30A2F510-8AFF-4FDE-89EE-CBA26D5690EC}" srcOrd="1" destOrd="0" parTransId="{65933B1A-300E-46C7-8670-D9CA017728A2}" sibTransId="{5F0D40E4-BB16-44E8-9109-60F9F7BF7333}"/>
    <dgm:cxn modelId="{CC09B5AE-99A7-4321-8FAC-6301CE914864}" type="presParOf" srcId="{CD2E8BAB-5EFE-42DD-83D7-B42F3886A8C3}" destId="{ADDFCF9B-98E8-416B-8D5C-BD5887FC3320}" srcOrd="0" destOrd="0" presId="urn:microsoft.com/office/officeart/2005/8/layout/vList3"/>
    <dgm:cxn modelId="{739E8DC9-DD68-412D-A11A-C5C176B410FD}" type="presParOf" srcId="{ADDFCF9B-98E8-416B-8D5C-BD5887FC3320}" destId="{65EE5A93-A07B-4869-8D78-B8058A5E66E2}" srcOrd="0" destOrd="0" presId="urn:microsoft.com/office/officeart/2005/8/layout/vList3"/>
    <dgm:cxn modelId="{4292EC1D-FAB3-4262-ADFA-364CCD612908}" type="presParOf" srcId="{ADDFCF9B-98E8-416B-8D5C-BD5887FC3320}" destId="{4A0889F9-284F-4848-8E7D-03C08110B24E}" srcOrd="1" destOrd="0" presId="urn:microsoft.com/office/officeart/2005/8/layout/vList3"/>
    <dgm:cxn modelId="{5773CE45-81D2-470E-8D91-E64E33A78CBC}" type="presParOf" srcId="{CD2E8BAB-5EFE-42DD-83D7-B42F3886A8C3}" destId="{37FD3CC7-687F-4672-B489-20A8F7D23C48}" srcOrd="1" destOrd="0" presId="urn:microsoft.com/office/officeart/2005/8/layout/vList3"/>
    <dgm:cxn modelId="{5B6309B3-67E7-41D8-BF81-581F5DEAC198}" type="presParOf" srcId="{CD2E8BAB-5EFE-42DD-83D7-B42F3886A8C3}" destId="{E9907E94-A860-4D55-A9BC-A6752CEAEEBA}" srcOrd="2" destOrd="0" presId="urn:microsoft.com/office/officeart/2005/8/layout/vList3"/>
    <dgm:cxn modelId="{1E5A3D9F-01E5-408F-832F-0589E1DC6379}" type="presParOf" srcId="{E9907E94-A860-4D55-A9BC-A6752CEAEEBA}" destId="{DCAE9982-5E0F-4604-98A6-F5A7B76D8811}" srcOrd="0" destOrd="0" presId="urn:microsoft.com/office/officeart/2005/8/layout/vList3"/>
    <dgm:cxn modelId="{BB9A551B-AB28-496A-8FBA-50A39996C06B}" type="presParOf" srcId="{E9907E94-A860-4D55-A9BC-A6752CEAEEBA}" destId="{2E84DF87-D147-468E-8009-9227AD87D2B3}" srcOrd="1" destOrd="0" presId="urn:microsoft.com/office/officeart/2005/8/layout/vList3"/>
    <dgm:cxn modelId="{64FE97DE-B27D-4237-9CCC-5916C20EA748}" type="presParOf" srcId="{CD2E8BAB-5EFE-42DD-83D7-B42F3886A8C3}" destId="{AA16DB62-AE60-488A-A43C-388204391F32}" srcOrd="3" destOrd="0" presId="urn:microsoft.com/office/officeart/2005/8/layout/vList3"/>
    <dgm:cxn modelId="{AE756E05-2F14-444D-A99C-DB4E6D522D5E}" type="presParOf" srcId="{CD2E8BAB-5EFE-42DD-83D7-B42F3886A8C3}" destId="{6461E06A-AF68-44E9-930F-3E85120D7586}" srcOrd="4" destOrd="0" presId="urn:microsoft.com/office/officeart/2005/8/layout/vList3"/>
    <dgm:cxn modelId="{28A251ED-D90A-403B-93D7-D1B7E5245D5D}" type="presParOf" srcId="{6461E06A-AF68-44E9-930F-3E85120D7586}" destId="{75FB3C38-1AD1-43EF-AC5E-D3EA120AE0AF}" srcOrd="0" destOrd="0" presId="urn:microsoft.com/office/officeart/2005/8/layout/vList3"/>
    <dgm:cxn modelId="{CE86EB2F-1B58-4D81-9DC7-34A8B5488F43}" type="presParOf" srcId="{6461E06A-AF68-44E9-930F-3E85120D7586}" destId="{22012D10-E129-4D59-83BE-26EE66FE9EF8}" srcOrd="1" destOrd="0" presId="urn:microsoft.com/office/officeart/2005/8/layout/vList3"/>
    <dgm:cxn modelId="{F7F2CE5D-3D7D-4361-AE9C-A319719A76E0}" type="presParOf" srcId="{CD2E8BAB-5EFE-42DD-83D7-B42F3886A8C3}" destId="{8D8E406A-2F5E-4C04-B268-BAD27CD35DCE}" srcOrd="5" destOrd="0" presId="urn:microsoft.com/office/officeart/2005/8/layout/vList3"/>
    <dgm:cxn modelId="{9AA37E66-22DB-4406-B0C7-1ACD1A0AFC2C}" type="presParOf" srcId="{CD2E8BAB-5EFE-42DD-83D7-B42F3886A8C3}" destId="{2675E490-E110-49DB-94CF-5E6574145ADE}" srcOrd="6" destOrd="0" presId="urn:microsoft.com/office/officeart/2005/8/layout/vList3"/>
    <dgm:cxn modelId="{FDB9403E-0CA1-41E7-87C8-D7591DE1B7D2}" type="presParOf" srcId="{2675E490-E110-49DB-94CF-5E6574145ADE}" destId="{D20D0DDF-AF24-4305-A424-8F59132C60E4}" srcOrd="0" destOrd="0" presId="urn:microsoft.com/office/officeart/2005/8/layout/vList3"/>
    <dgm:cxn modelId="{717FA019-AE2F-4CF5-A616-D28623951285}" type="presParOf" srcId="{2675E490-E110-49DB-94CF-5E6574145ADE}" destId="{12095B93-E12C-408F-BBD9-3A3FFFA82F5B}" srcOrd="1" destOrd="0" presId="urn:microsoft.com/office/officeart/2005/8/layout/vList3"/>
    <dgm:cxn modelId="{78932087-19EA-4BCF-9B91-5BE0E432D1F7}" type="presParOf" srcId="{CD2E8BAB-5EFE-42DD-83D7-B42F3886A8C3}" destId="{F1EDAA29-CC55-4D28-BB8D-8851852FE7B0}" srcOrd="7" destOrd="0" presId="urn:microsoft.com/office/officeart/2005/8/layout/vList3"/>
    <dgm:cxn modelId="{45EDDC51-D3BA-49F4-B7FB-80572951AFD0}" type="presParOf" srcId="{CD2E8BAB-5EFE-42DD-83D7-B42F3886A8C3}" destId="{54F9D571-4A12-40B5-B214-BED643BA286F}" srcOrd="8" destOrd="0" presId="urn:microsoft.com/office/officeart/2005/8/layout/vList3"/>
    <dgm:cxn modelId="{FE348511-FEE2-4F5A-B670-B58A60D79A05}" type="presParOf" srcId="{54F9D571-4A12-40B5-B214-BED643BA286F}" destId="{5F6B9DBA-93B4-4B9A-8D7F-B8BDFB4251AD}" srcOrd="0" destOrd="0" presId="urn:microsoft.com/office/officeart/2005/8/layout/vList3"/>
    <dgm:cxn modelId="{60373BDF-020A-4503-B2D1-88A40AFF7D1E}" type="presParOf" srcId="{54F9D571-4A12-40B5-B214-BED643BA286F}" destId="{ECCCA604-45B6-4368-9D38-3CF2BF406D9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0889F9-284F-4848-8E7D-03C08110B24E}">
      <dsp:nvSpPr>
        <dsp:cNvPr id="0" name=""/>
        <dsp:cNvSpPr/>
      </dsp:nvSpPr>
      <dsp:spPr>
        <a:xfrm rot="10800000">
          <a:off x="2269530" y="944"/>
          <a:ext cx="7556611" cy="1464692"/>
        </a:xfrm>
        <a:prstGeom prst="homePlate">
          <a:avLst/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5889" tIns="156210" rIns="291592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/>
            <a:t>How do you share information?</a:t>
          </a:r>
          <a:endParaRPr lang="id-ID" sz="4100" kern="1200" dirty="0"/>
        </a:p>
      </dsp:txBody>
      <dsp:txXfrm rot="10800000">
        <a:off x="2635703" y="944"/>
        <a:ext cx="7190438" cy="1464692"/>
      </dsp:txXfrm>
    </dsp:sp>
    <dsp:sp modelId="{65EE5A93-A07B-4869-8D78-B8058A5E66E2}">
      <dsp:nvSpPr>
        <dsp:cNvPr id="0" name=""/>
        <dsp:cNvSpPr/>
      </dsp:nvSpPr>
      <dsp:spPr>
        <a:xfrm>
          <a:off x="1537183" y="944"/>
          <a:ext cx="1464692" cy="1464692"/>
        </a:xfrm>
        <a:prstGeom prst="ellipse">
          <a:avLst/>
        </a:prstGeom>
        <a:solidFill>
          <a:schemeClr val="accent6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50080"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E84DF87-D147-468E-8009-9227AD87D2B3}">
      <dsp:nvSpPr>
        <dsp:cNvPr id="0" name=""/>
        <dsp:cNvSpPr/>
      </dsp:nvSpPr>
      <dsp:spPr>
        <a:xfrm rot="10800000">
          <a:off x="2269530" y="1902859"/>
          <a:ext cx="7556611" cy="1464692"/>
        </a:xfrm>
        <a:prstGeom prst="homePlate">
          <a:avLst/>
        </a:prstGeom>
        <a:solidFill>
          <a:schemeClr val="accent6">
            <a:shade val="50000"/>
            <a:hueOff val="184212"/>
            <a:satOff val="-8053"/>
            <a:lumOff val="21981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5889" tIns="156210" rIns="291592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/>
            <a:t>How do you cooperate?</a:t>
          </a:r>
          <a:endParaRPr lang="id-ID" sz="4100" kern="1200" dirty="0"/>
        </a:p>
      </dsp:txBody>
      <dsp:txXfrm rot="10800000">
        <a:off x="2635703" y="1902859"/>
        <a:ext cx="7190438" cy="1464692"/>
      </dsp:txXfrm>
    </dsp:sp>
    <dsp:sp modelId="{DCAE9982-5E0F-4604-98A6-F5A7B76D8811}">
      <dsp:nvSpPr>
        <dsp:cNvPr id="0" name=""/>
        <dsp:cNvSpPr/>
      </dsp:nvSpPr>
      <dsp:spPr>
        <a:xfrm>
          <a:off x="1537183" y="1902859"/>
          <a:ext cx="1464692" cy="1464692"/>
        </a:xfrm>
        <a:prstGeom prst="ellipse">
          <a:avLst/>
        </a:prstGeom>
        <a:solidFill>
          <a:schemeClr val="accent6">
            <a:tint val="50000"/>
            <a:hueOff val="-3799"/>
            <a:satOff val="176"/>
            <a:lumOff val="-773"/>
            <a:alphaOff val="0"/>
          </a:schemeClr>
        </a:solidFill>
        <a:ln>
          <a:noFill/>
        </a:ln>
        <a:effectLst/>
        <a:sp3d z="50080"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2012D10-E129-4D59-83BE-26EE66FE9EF8}">
      <dsp:nvSpPr>
        <dsp:cNvPr id="0" name=""/>
        <dsp:cNvSpPr/>
      </dsp:nvSpPr>
      <dsp:spPr>
        <a:xfrm rot="10800000">
          <a:off x="2269530" y="3804773"/>
          <a:ext cx="7556611" cy="1464692"/>
        </a:xfrm>
        <a:prstGeom prst="homePlate">
          <a:avLst/>
        </a:prstGeom>
        <a:solidFill>
          <a:schemeClr val="accent6">
            <a:shade val="50000"/>
            <a:hueOff val="368424"/>
            <a:satOff val="-16105"/>
            <a:lumOff val="43961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5889" tIns="156210" rIns="291592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/>
            <a:t>How do you show a genuine interest in other people?</a:t>
          </a:r>
          <a:endParaRPr lang="id-ID" sz="4100" kern="1200" dirty="0"/>
        </a:p>
      </dsp:txBody>
      <dsp:txXfrm rot="10800000">
        <a:off x="2635703" y="3804773"/>
        <a:ext cx="7190438" cy="1464692"/>
      </dsp:txXfrm>
    </dsp:sp>
    <dsp:sp modelId="{75FB3C38-1AD1-43EF-AC5E-D3EA120AE0AF}">
      <dsp:nvSpPr>
        <dsp:cNvPr id="0" name=""/>
        <dsp:cNvSpPr/>
      </dsp:nvSpPr>
      <dsp:spPr>
        <a:xfrm>
          <a:off x="1537183" y="3804773"/>
          <a:ext cx="1464692" cy="1464692"/>
        </a:xfrm>
        <a:prstGeom prst="ellipse">
          <a:avLst/>
        </a:prstGeom>
        <a:solidFill>
          <a:schemeClr val="accent6">
            <a:tint val="50000"/>
            <a:hueOff val="-7598"/>
            <a:satOff val="353"/>
            <a:lumOff val="-1547"/>
            <a:alphaOff val="0"/>
          </a:schemeClr>
        </a:solidFill>
        <a:ln>
          <a:noFill/>
        </a:ln>
        <a:effectLst/>
        <a:sp3d z="50080"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2095B93-E12C-408F-BBD9-3A3FFFA82F5B}">
      <dsp:nvSpPr>
        <dsp:cNvPr id="0" name=""/>
        <dsp:cNvSpPr/>
      </dsp:nvSpPr>
      <dsp:spPr>
        <a:xfrm rot="10800000">
          <a:off x="2269530" y="5706687"/>
          <a:ext cx="7556611" cy="1464692"/>
        </a:xfrm>
        <a:prstGeom prst="homePlate">
          <a:avLst/>
        </a:prstGeom>
        <a:solidFill>
          <a:schemeClr val="accent6">
            <a:shade val="50000"/>
            <a:hueOff val="184212"/>
            <a:satOff val="-8053"/>
            <a:lumOff val="21981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5889" tIns="156210" rIns="291592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/>
            <a:t>How do you remember peoples’ names?</a:t>
          </a:r>
          <a:endParaRPr lang="id-ID" sz="4100" kern="1200" dirty="0"/>
        </a:p>
      </dsp:txBody>
      <dsp:txXfrm rot="10800000">
        <a:off x="2635703" y="5706687"/>
        <a:ext cx="7190438" cy="1464692"/>
      </dsp:txXfrm>
    </dsp:sp>
    <dsp:sp modelId="{D20D0DDF-AF24-4305-A424-8F59132C60E4}">
      <dsp:nvSpPr>
        <dsp:cNvPr id="0" name=""/>
        <dsp:cNvSpPr/>
      </dsp:nvSpPr>
      <dsp:spPr>
        <a:xfrm>
          <a:off x="1537183" y="5706687"/>
          <a:ext cx="1464692" cy="1464692"/>
        </a:xfrm>
        <a:prstGeom prst="ellipse">
          <a:avLst/>
        </a:prstGeom>
        <a:solidFill>
          <a:schemeClr val="accent6">
            <a:tint val="50000"/>
            <a:hueOff val="-11397"/>
            <a:satOff val="529"/>
            <a:lumOff val="-2320"/>
            <a:alphaOff val="0"/>
          </a:schemeClr>
        </a:solidFill>
        <a:ln>
          <a:noFill/>
        </a:ln>
        <a:effectLst/>
        <a:sp3d z="50080"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0889F9-284F-4848-8E7D-03C08110B24E}">
      <dsp:nvSpPr>
        <dsp:cNvPr id="0" name=""/>
        <dsp:cNvSpPr/>
      </dsp:nvSpPr>
      <dsp:spPr>
        <a:xfrm rot="10800000">
          <a:off x="2183563" y="652"/>
          <a:ext cx="7556611" cy="1120824"/>
        </a:xfrm>
        <a:prstGeom prst="homePlate">
          <a:avLst/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4252" tIns="144780" rIns="270256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Leave some work off your mobile</a:t>
          </a:r>
          <a:endParaRPr lang="id-ID" sz="3800" kern="1200" dirty="0"/>
        </a:p>
      </dsp:txBody>
      <dsp:txXfrm rot="10800000">
        <a:off x="2463769" y="652"/>
        <a:ext cx="7276405" cy="1120824"/>
      </dsp:txXfrm>
    </dsp:sp>
    <dsp:sp modelId="{65EE5A93-A07B-4869-8D78-B8058A5E66E2}">
      <dsp:nvSpPr>
        <dsp:cNvPr id="0" name=""/>
        <dsp:cNvSpPr/>
      </dsp:nvSpPr>
      <dsp:spPr>
        <a:xfrm>
          <a:off x="1623150" y="652"/>
          <a:ext cx="1120824" cy="1120824"/>
        </a:xfrm>
        <a:prstGeom prst="ellipse">
          <a:avLst/>
        </a:prstGeom>
        <a:solidFill>
          <a:schemeClr val="accent6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50080"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E84DF87-D147-468E-8009-9227AD87D2B3}">
      <dsp:nvSpPr>
        <dsp:cNvPr id="0" name=""/>
        <dsp:cNvSpPr/>
      </dsp:nvSpPr>
      <dsp:spPr>
        <a:xfrm rot="10800000">
          <a:off x="2183563" y="1456051"/>
          <a:ext cx="7556611" cy="1120824"/>
        </a:xfrm>
        <a:prstGeom prst="homePlate">
          <a:avLst/>
        </a:prstGeom>
        <a:solidFill>
          <a:schemeClr val="accent6">
            <a:shade val="50000"/>
            <a:hueOff val="147370"/>
            <a:satOff val="-6442"/>
            <a:lumOff val="17584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4252" tIns="144780" rIns="270256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Turn off push notifications</a:t>
          </a:r>
          <a:endParaRPr lang="id-ID" sz="3800" kern="1200" dirty="0"/>
        </a:p>
      </dsp:txBody>
      <dsp:txXfrm rot="10800000">
        <a:off x="2463769" y="1456051"/>
        <a:ext cx="7276405" cy="1120824"/>
      </dsp:txXfrm>
    </dsp:sp>
    <dsp:sp modelId="{DCAE9982-5E0F-4604-98A6-F5A7B76D8811}">
      <dsp:nvSpPr>
        <dsp:cNvPr id="0" name=""/>
        <dsp:cNvSpPr/>
      </dsp:nvSpPr>
      <dsp:spPr>
        <a:xfrm>
          <a:off x="1623150" y="1456051"/>
          <a:ext cx="1120824" cy="1120824"/>
        </a:xfrm>
        <a:prstGeom prst="ellipse">
          <a:avLst/>
        </a:prstGeom>
        <a:solidFill>
          <a:schemeClr val="accent6">
            <a:tint val="50000"/>
            <a:hueOff val="-2849"/>
            <a:satOff val="132"/>
            <a:lumOff val="-580"/>
            <a:alphaOff val="0"/>
          </a:schemeClr>
        </a:solidFill>
        <a:ln>
          <a:noFill/>
        </a:ln>
        <a:effectLst/>
        <a:sp3d z="50080"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2012D10-E129-4D59-83BE-26EE66FE9EF8}">
      <dsp:nvSpPr>
        <dsp:cNvPr id="0" name=""/>
        <dsp:cNvSpPr/>
      </dsp:nvSpPr>
      <dsp:spPr>
        <a:xfrm rot="10800000">
          <a:off x="2183563" y="2911450"/>
          <a:ext cx="7556611" cy="1120824"/>
        </a:xfrm>
        <a:prstGeom prst="homePlate">
          <a:avLst/>
        </a:prstGeom>
        <a:solidFill>
          <a:schemeClr val="accent6">
            <a:shade val="50000"/>
            <a:hueOff val="294739"/>
            <a:satOff val="-12884"/>
            <a:lumOff val="35169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4252" tIns="144780" rIns="270256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Minimize work chat at home</a:t>
          </a:r>
          <a:endParaRPr lang="id-ID" sz="3800" kern="1200" dirty="0"/>
        </a:p>
      </dsp:txBody>
      <dsp:txXfrm rot="10800000">
        <a:off x="2463769" y="2911450"/>
        <a:ext cx="7276405" cy="1120824"/>
      </dsp:txXfrm>
    </dsp:sp>
    <dsp:sp modelId="{75FB3C38-1AD1-43EF-AC5E-D3EA120AE0AF}">
      <dsp:nvSpPr>
        <dsp:cNvPr id="0" name=""/>
        <dsp:cNvSpPr/>
      </dsp:nvSpPr>
      <dsp:spPr>
        <a:xfrm>
          <a:off x="1623150" y="2911450"/>
          <a:ext cx="1120824" cy="1120824"/>
        </a:xfrm>
        <a:prstGeom prst="ellipse">
          <a:avLst/>
        </a:prstGeom>
        <a:solidFill>
          <a:schemeClr val="accent6">
            <a:tint val="50000"/>
            <a:hueOff val="-5698"/>
            <a:satOff val="265"/>
            <a:lumOff val="-1160"/>
            <a:alphaOff val="0"/>
          </a:schemeClr>
        </a:solidFill>
        <a:ln>
          <a:noFill/>
        </a:ln>
        <a:effectLst/>
        <a:sp3d z="50080"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2095B93-E12C-408F-BBD9-3A3FFFA82F5B}">
      <dsp:nvSpPr>
        <dsp:cNvPr id="0" name=""/>
        <dsp:cNvSpPr/>
      </dsp:nvSpPr>
      <dsp:spPr>
        <a:xfrm rot="10800000">
          <a:off x="2183563" y="4366849"/>
          <a:ext cx="7556611" cy="1120824"/>
        </a:xfrm>
        <a:prstGeom prst="homePlate">
          <a:avLst/>
        </a:prstGeom>
        <a:solidFill>
          <a:schemeClr val="accent6">
            <a:shade val="50000"/>
            <a:hueOff val="294739"/>
            <a:satOff val="-12884"/>
            <a:lumOff val="35169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4252" tIns="144780" rIns="270256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Be present with others</a:t>
          </a:r>
          <a:endParaRPr lang="id-ID" sz="3800" kern="1200" dirty="0"/>
        </a:p>
      </dsp:txBody>
      <dsp:txXfrm rot="10800000">
        <a:off x="2463769" y="4366849"/>
        <a:ext cx="7276405" cy="1120824"/>
      </dsp:txXfrm>
    </dsp:sp>
    <dsp:sp modelId="{D20D0DDF-AF24-4305-A424-8F59132C60E4}">
      <dsp:nvSpPr>
        <dsp:cNvPr id="0" name=""/>
        <dsp:cNvSpPr/>
      </dsp:nvSpPr>
      <dsp:spPr>
        <a:xfrm>
          <a:off x="1623150" y="4366849"/>
          <a:ext cx="1120824" cy="1120824"/>
        </a:xfrm>
        <a:prstGeom prst="ellipse">
          <a:avLst/>
        </a:prstGeom>
        <a:solidFill>
          <a:schemeClr val="accent6">
            <a:tint val="50000"/>
            <a:hueOff val="-8548"/>
            <a:satOff val="397"/>
            <a:lumOff val="-1740"/>
            <a:alphaOff val="0"/>
          </a:schemeClr>
        </a:solidFill>
        <a:ln>
          <a:noFill/>
        </a:ln>
        <a:effectLst/>
        <a:sp3d z="50080"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CCCA604-45B6-4368-9D38-3CF2BF406D95}">
      <dsp:nvSpPr>
        <dsp:cNvPr id="0" name=""/>
        <dsp:cNvSpPr/>
      </dsp:nvSpPr>
      <dsp:spPr>
        <a:xfrm rot="10800000">
          <a:off x="2209935" y="5804662"/>
          <a:ext cx="7556611" cy="1120824"/>
        </a:xfrm>
        <a:prstGeom prst="homePlate">
          <a:avLst/>
        </a:prstGeom>
        <a:solidFill>
          <a:schemeClr val="accent6">
            <a:shade val="50000"/>
            <a:hueOff val="147370"/>
            <a:satOff val="-6442"/>
            <a:lumOff val="17584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4252" tIns="144780" rIns="270256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Develop an evening ritual</a:t>
          </a:r>
          <a:endParaRPr lang="id-ID" sz="3800" kern="1200" dirty="0"/>
        </a:p>
      </dsp:txBody>
      <dsp:txXfrm rot="10800000">
        <a:off x="2490141" y="5804662"/>
        <a:ext cx="7276405" cy="1120824"/>
      </dsp:txXfrm>
    </dsp:sp>
    <dsp:sp modelId="{5F6B9DBA-93B4-4B9A-8D7F-B8BDFB4251AD}">
      <dsp:nvSpPr>
        <dsp:cNvPr id="0" name=""/>
        <dsp:cNvSpPr/>
      </dsp:nvSpPr>
      <dsp:spPr>
        <a:xfrm>
          <a:off x="1623150" y="5822248"/>
          <a:ext cx="1120824" cy="1120824"/>
        </a:xfrm>
        <a:prstGeom prst="ellipse">
          <a:avLst/>
        </a:prstGeom>
        <a:solidFill>
          <a:schemeClr val="accent6">
            <a:tint val="50000"/>
            <a:hueOff val="-11397"/>
            <a:satOff val="529"/>
            <a:lumOff val="-2320"/>
            <a:alphaOff val="0"/>
          </a:schemeClr>
        </a:solidFill>
        <a:ln>
          <a:noFill/>
        </a:ln>
        <a:effectLst/>
        <a:sp3d z="50080"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74D68-D75B-4FB3-B6EC-F35F6FC227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60D8F0-455B-44FC-A374-1992C08B7E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EAEA73-9EAA-4E5F-93E5-D02BF90E9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B15F5-455C-46DC-840A-427AED0E1D96}" type="datetimeFigureOut">
              <a:rPr lang="id-ID" smtClean="0"/>
              <a:t>17/11/2020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DC9483-2242-46FE-A142-E4E90645D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1621E6-B0AA-46FE-95FF-3AFCDDF5A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428B9-9B81-43A5-BE89-773B19AB8DE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95711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5548C-01DA-4B9B-98FD-47EC0C29E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CED28E-6AB5-4EAE-A9B5-52A7186370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55095F-2DC9-4D50-9370-FB7610E4F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B15F5-455C-46DC-840A-427AED0E1D96}" type="datetimeFigureOut">
              <a:rPr lang="id-ID" smtClean="0"/>
              <a:t>17/11/2020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AA7A8C-9798-4887-A08A-484EDE02D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38FB51-3127-43E8-9914-FE43089A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428B9-9B81-43A5-BE89-773B19AB8DE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33550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0BF73DA-A500-47DA-88DE-43ADFDA1EA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3816AD-5BB5-4250-B0F9-C784BE72FD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27E188-ACE3-4CCD-94EA-705B869B1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B15F5-455C-46DC-840A-427AED0E1D96}" type="datetimeFigureOut">
              <a:rPr lang="id-ID" smtClean="0"/>
              <a:t>17/11/2020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8137D-A93F-4325-AC1B-396E5C383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1E10F9-D56C-4E7B-95F3-8BDE97A2B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428B9-9B81-43A5-BE89-773B19AB8DE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15600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7A56F-D0A3-4A70-8828-69C9EA220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37987E-FDA5-45EC-B792-8DEF87877C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7D39EA-6337-436B-8BCD-677C79EA6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B15F5-455C-46DC-840A-427AED0E1D96}" type="datetimeFigureOut">
              <a:rPr lang="id-ID" smtClean="0"/>
              <a:t>17/11/2020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D799A7-1FEA-4CCF-AAA7-D2E5199D8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4DBEAD-B160-4366-9C84-B34EB94FF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428B9-9B81-43A5-BE89-773B19AB8DE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25263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CDAB4-DB51-4C37-9175-CDF48CE18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D8458E-CED4-45AA-8084-11C0009EDD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D12AAA-C732-4F98-8629-19FD1C108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B15F5-455C-46DC-840A-427AED0E1D96}" type="datetimeFigureOut">
              <a:rPr lang="id-ID" smtClean="0"/>
              <a:t>17/11/2020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14B06F-6800-4386-81E5-F7A47989C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D63AC2-9B35-4B55-AC53-A97151A79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428B9-9B81-43A5-BE89-773B19AB8DE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80832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9C3B9-4543-4A27-909D-A5EF83F87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32C8F5-7ABC-42A8-A4FF-C7107C9423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593E1C-DC88-4F96-A70A-C61279BD49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85C71C-BA82-4E32-B81F-63E53485B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B15F5-455C-46DC-840A-427AED0E1D96}" type="datetimeFigureOut">
              <a:rPr lang="id-ID" smtClean="0"/>
              <a:t>17/11/2020</a:t>
            </a:fld>
            <a:endParaRPr lang="id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7A8328-7B04-4C5B-B640-1E35DBFDC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38A501-FC52-47C7-B955-CB46D9A6C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428B9-9B81-43A5-BE89-773B19AB8DE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32234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102EA-2E4C-43C8-9482-47939E85B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D2624F-6C15-42BA-878B-6E35DB2896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EBA39A-D6BF-4C44-96DB-5081BEC5C0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C3DC5B-AFC4-475F-803F-60014C7CDE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33A42D-78B7-4FBC-9A18-122F7366AC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1821AD-7127-4D08-ABB7-68CE05C11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B15F5-455C-46DC-840A-427AED0E1D96}" type="datetimeFigureOut">
              <a:rPr lang="id-ID" smtClean="0"/>
              <a:t>17/11/2020</a:t>
            </a:fld>
            <a:endParaRPr lang="id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29B3681-9457-4900-A465-045E83CF6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FDE067-D62B-4497-82D2-A89BE4EBA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428B9-9B81-43A5-BE89-773B19AB8DE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57795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95EDC-D670-4C4F-B0F6-F13024E43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5CE63D-D9AE-4CD3-BD3F-7B43606ED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B15F5-455C-46DC-840A-427AED0E1D96}" type="datetimeFigureOut">
              <a:rPr lang="id-ID" smtClean="0"/>
              <a:t>17/11/2020</a:t>
            </a:fld>
            <a:endParaRPr lang="id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859A5C-7773-403D-9914-FFAB1D0F7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71A658-30DA-4C2E-AFCF-1782713E5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428B9-9B81-43A5-BE89-773B19AB8DE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73878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685B00-4028-4933-9618-EC07861A8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B15F5-455C-46DC-840A-427AED0E1D96}" type="datetimeFigureOut">
              <a:rPr lang="id-ID" smtClean="0"/>
              <a:t>17/11/2020</a:t>
            </a:fld>
            <a:endParaRPr lang="id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2ED969-F9DA-4CD3-98EE-6FE83B1C7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82AEC7-705E-4621-8449-0F4028A20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428B9-9B81-43A5-BE89-773B19AB8DE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32666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5D7B7-F7E5-42A6-8B8F-8DC402877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0EC277-994B-4D6F-AE11-91977390FF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ED79DB-6F38-4EE9-B249-1358F26C1A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2B8012-07B3-4724-9CB9-BD94C4564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B15F5-455C-46DC-840A-427AED0E1D96}" type="datetimeFigureOut">
              <a:rPr lang="id-ID" smtClean="0"/>
              <a:t>17/11/2020</a:t>
            </a:fld>
            <a:endParaRPr lang="id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4234F9-E0DC-4EE6-BB96-070CDAA18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0BCFF-A0BA-47AF-9C0C-B096BDCC0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428B9-9B81-43A5-BE89-773B19AB8DE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4361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29411-EAB3-4DF6-92C0-D28755978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B3A1D1-A95F-4B35-B4EF-329F5831A6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5A575B-67B6-4051-9386-9693584EDD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F3E19A-938E-4D8B-9B4B-B3BC949F3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B15F5-455C-46DC-840A-427AED0E1D96}" type="datetimeFigureOut">
              <a:rPr lang="id-ID" smtClean="0"/>
              <a:t>17/11/2020</a:t>
            </a:fld>
            <a:endParaRPr lang="id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91C4A4-08A2-412D-860F-8D267F11E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FDA47D-120F-4F37-944B-AF4D9863A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428B9-9B81-43A5-BE89-773B19AB8DE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70961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CF0A5B-3976-4E49-A558-58E7413F2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CD748F-7378-489A-BBBA-6622EDA13B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5FBE6D-8531-4B52-A66E-BE8AF55971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2B15F5-455C-46DC-840A-427AED0E1D96}" type="datetimeFigureOut">
              <a:rPr lang="id-ID" smtClean="0"/>
              <a:t>17/11/2020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1AB27D-C60C-4659-89FA-D808EA1F27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18019C-DA44-4EBB-AFDA-11922C3D0B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428B9-9B81-43A5-BE89-773B19AB8DE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55326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risbauman.com.au/" TargetMode="Externa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risbauman.com.au/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risbauman.com.au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risbauman.com.au/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risbauman.com.au/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hrisbauman.com.au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hrisbauman.com.au/" TargetMode="External"/><Relationship Id="rId4" Type="http://schemas.openxmlformats.org/officeDocument/2006/relationships/hyperlink" Target="https://youtu.be/la1lRcq2-LU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risbauman.com.au/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risbauman.com.au/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hrisbauman.com.au/" TargetMode="External"/><Relationship Id="rId3" Type="http://schemas.openxmlformats.org/officeDocument/2006/relationships/diagramLayout" Target="../diagrams/layout1.xml"/><Relationship Id="rId7" Type="http://schemas.openxmlformats.org/officeDocument/2006/relationships/hyperlink" Target="https://youtu.be/wtNOq1Bwtt4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risbauman.com.au/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hrisbauman.com.au/" TargetMode="Externa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risbauman.com.au/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exjobs.com/blog/post/5-tips-successful-phone-interview-v2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hrisbauman.com.au/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exjobs.com/blog/post/5-tips-successful-phone-interview-v2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hrisbauman.com.au/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exjobs.com/blog/post/5-tips-successful-phone-interview-v2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hyperlink" Target="http://www.chrisbauman.com.au/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exjobs.com/blog/post/5-tips-successful-phone-interview-v2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hrisbauman.com.au/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exjobs.com/blog/post/5-tips-successful-phone-interview-v2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hrisbauman.com.au/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exjobs.com/blog/post/5-tips-successful-phone-interview-v2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hrisbauman.com.au/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exjobs.com/blog/post/5-tips-successful-phone-interview-v2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hrisbauman.com.au/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exjobs.com/blog/post/5-tips-successful-phone-interview-v2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hrisbauman.com.au/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exjobs.com/blog/post/5-tips-successful-phone-interview-v2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hrisbauman.com.au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risbauman.com.au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exjobs.com/blog/post/5-tips-successful-phone-interview-v2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hrisbauman.com.au/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PMEqLzWrMIo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hrisbauman.com.au/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risbauman.com.au/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risbauman.com.au/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risbauman.com.au/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shingtonpost.com/business/2020/04/23/offices-after-coronavirus/" TargetMode="Externa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hrisbauman.com.au/" TargetMode="Externa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hrisbauman.com.au/" TargetMode="External"/><Relationship Id="rId3" Type="http://schemas.openxmlformats.org/officeDocument/2006/relationships/diagramLayout" Target="../diagrams/layout2.xml"/><Relationship Id="rId7" Type="http://schemas.openxmlformats.org/officeDocument/2006/relationships/hyperlink" Target="https://www.siliconrepublic.com/advice/switch-off-work-mode-how-to" TargetMode="Externa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risbauman.com.au/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risbauman.com.au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hyperlink" Target="http://www.chrisbauman.com.au/" TargetMode="External"/><Relationship Id="rId4" Type="http://schemas.openxmlformats.org/officeDocument/2006/relationships/image" Target="../media/image10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chrisbauman.com.au/" TargetMode="Externa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risbauman.com.au/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risbauman.com.au/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F9BB45BB-875C-46C4-8EB3-116E695470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8" y="643464"/>
            <a:ext cx="3969458" cy="5571072"/>
          </a:xfrm>
          <a:prstGeom prst="rect">
            <a:avLst/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8B3694B1-1312-4B28-814F-D678F40ECC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9883" y="806751"/>
            <a:ext cx="3616369" cy="5244498"/>
          </a:xfrm>
          <a:prstGeom prst="rect">
            <a:avLst/>
          </a:prstGeom>
          <a:noFill/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</p:sp>
      <p:pic>
        <p:nvPicPr>
          <p:cNvPr id="5122" name="Picture 2" descr="Can standing on your head result in better vision? Please read before you  go around breaking your neck. – Strabismus World">
            <a:extLst>
              <a:ext uri="{FF2B5EF4-FFF2-40B4-BE49-F238E27FC236}">
                <a16:creationId xmlns:a16="http://schemas.microsoft.com/office/drawing/2014/main" id="{E54004BD-CB7D-4FAD-B46A-D8A57A5BD7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0" r="6882" b="-1"/>
          <a:stretch/>
        </p:blipFill>
        <p:spPr bwMode="auto">
          <a:xfrm>
            <a:off x="997061" y="973685"/>
            <a:ext cx="3262013" cy="4910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9" name="Rectangle 138">
            <a:extLst>
              <a:ext uri="{FF2B5EF4-FFF2-40B4-BE49-F238E27FC236}">
                <a16:creationId xmlns:a16="http://schemas.microsoft.com/office/drawing/2014/main" id="{7D129406-7638-4F06-A449-C61BF912F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58000" y="253548"/>
            <a:ext cx="6693368" cy="6102802"/>
          </a:xfrm>
          <a:prstGeom prst="rect">
            <a:avLst/>
          </a:prstGeom>
          <a:solidFill>
            <a:srgbClr val="AFABAB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C3E101E-55C3-4429-9E5E-843D70CCABE7}"/>
              </a:ext>
            </a:extLst>
          </p:cNvPr>
          <p:cNvSpPr/>
          <p:nvPr/>
        </p:nvSpPr>
        <p:spPr>
          <a:xfrm>
            <a:off x="5742632" y="749412"/>
            <a:ext cx="5712872" cy="51349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>
                <a:latin typeface="+mj-lt"/>
                <a:ea typeface="+mj-ea"/>
                <a:cs typeface="+mj-cs"/>
              </a:rPr>
              <a:t>the taboos that you shouldn't break when you are talking on the phone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F05063-57EE-4AA3-92CD-5F60EFF2E9AC}"/>
              </a:ext>
            </a:extLst>
          </p:cNvPr>
          <p:cNvSpPr txBox="1"/>
          <p:nvPr/>
        </p:nvSpPr>
        <p:spPr>
          <a:xfrm>
            <a:off x="8288215" y="308022"/>
            <a:ext cx="3903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November 26, 2020 (16.40 – 18.40)</a:t>
            </a:r>
            <a:endParaRPr lang="id-ID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4F78F7-365D-4786-94A1-6EA7801BFCD5}"/>
              </a:ext>
            </a:extLst>
          </p:cNvPr>
          <p:cNvSpPr txBox="1"/>
          <p:nvPr/>
        </p:nvSpPr>
        <p:spPr>
          <a:xfrm>
            <a:off x="272561" y="6479931"/>
            <a:ext cx="4668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www.chrisbauman.com.au</a:t>
            </a:r>
            <a:r>
              <a:rPr lang="en-US" dirty="0">
                <a:solidFill>
                  <a:schemeClr val="bg2"/>
                </a:solidFill>
              </a:rPr>
              <a:t> </a:t>
            </a:r>
            <a:endParaRPr lang="id-ID" dirty="0">
              <a:solidFill>
                <a:schemeClr val="bg2"/>
              </a:solidFill>
            </a:endParaRPr>
          </a:p>
        </p:txBody>
      </p:sp>
      <p:pic>
        <p:nvPicPr>
          <p:cNvPr id="5124" name="Picture 4" descr="Study in Taiwan Learning plus Adventure">
            <a:extLst>
              <a:ext uri="{FF2B5EF4-FFF2-40B4-BE49-F238E27FC236}">
                <a16:creationId xmlns:a16="http://schemas.microsoft.com/office/drawing/2014/main" id="{C4192FDE-2D3C-45BF-BF70-8AAF818E7A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00" y="115704"/>
            <a:ext cx="1214564" cy="262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78220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48" name="Rectangle 134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The 100 Best Movies on Amazon Prime (August 2020)">
            <a:extLst>
              <a:ext uri="{FF2B5EF4-FFF2-40B4-BE49-F238E27FC236}">
                <a16:creationId xmlns:a16="http://schemas.microsoft.com/office/drawing/2014/main" id="{877AAD6F-5743-4D20-91E8-E9DF950DAE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9" b="28077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" name="Rectangle 136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53E84C-3731-4D82-9D1A-DF7F5ADE334A}"/>
              </a:ext>
            </a:extLst>
          </p:cNvPr>
          <p:cNvSpPr txBox="1"/>
          <p:nvPr/>
        </p:nvSpPr>
        <p:spPr>
          <a:xfrm>
            <a:off x="477981" y="1122363"/>
            <a:ext cx="4023360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>
                <a:latin typeface="+mj-lt"/>
                <a:ea typeface="+mj-ea"/>
                <a:cs typeface="+mj-cs"/>
              </a:rPr>
              <a:t>We do the opposite of others</a:t>
            </a: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B0A7FC-57A2-43C7-B06B-80509EAAA9D6}"/>
              </a:ext>
            </a:extLst>
          </p:cNvPr>
          <p:cNvSpPr txBox="1"/>
          <p:nvPr/>
        </p:nvSpPr>
        <p:spPr>
          <a:xfrm>
            <a:off x="272561" y="6479931"/>
            <a:ext cx="4668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www.chrisbauman.com.au</a:t>
            </a:r>
            <a:r>
              <a:rPr lang="en-US" dirty="0">
                <a:solidFill>
                  <a:schemeClr val="bg2"/>
                </a:solidFill>
              </a:rPr>
              <a:t> </a:t>
            </a:r>
            <a:endParaRPr lang="id-ID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0732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ncreasing community awareness of the value of psychology skills — Psych  Learning Curve">
            <a:extLst>
              <a:ext uri="{FF2B5EF4-FFF2-40B4-BE49-F238E27FC236}">
                <a16:creationId xmlns:a16="http://schemas.microsoft.com/office/drawing/2014/main" id="{99EA8767-9DCE-4726-91C7-53107B33F2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0"/>
            <a:ext cx="12192000" cy="6851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0CF6A5-9461-42E1-A541-7C7CDFA8C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Psychology</a:t>
            </a:r>
            <a:endParaRPr lang="id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43A1AA-B16D-405C-8A41-3A06A35944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646" y="5439264"/>
            <a:ext cx="10515600" cy="1251683"/>
          </a:xfrm>
        </p:spPr>
        <p:txBody>
          <a:bodyPr/>
          <a:lstStyle/>
          <a:p>
            <a:r>
              <a:rPr lang="en-US" dirty="0"/>
              <a:t>1. Our minds change our bodies</a:t>
            </a:r>
          </a:p>
          <a:p>
            <a:r>
              <a:rPr lang="en-US" dirty="0"/>
              <a:t>2. Our bodies also change our minds</a:t>
            </a:r>
            <a:endParaRPr lang="id-ID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D0BA5F-6CE4-4C8B-B47B-818C1715BB5F}"/>
              </a:ext>
            </a:extLst>
          </p:cNvPr>
          <p:cNvSpPr txBox="1"/>
          <p:nvPr/>
        </p:nvSpPr>
        <p:spPr>
          <a:xfrm>
            <a:off x="272561" y="6479931"/>
            <a:ext cx="4668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www.chrisbauman.com.au</a:t>
            </a:r>
            <a:r>
              <a:rPr lang="en-US" dirty="0">
                <a:solidFill>
                  <a:schemeClr val="bg2"/>
                </a:solidFill>
              </a:rPr>
              <a:t> </a:t>
            </a:r>
            <a:endParaRPr lang="id-ID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6128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B6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Body Posture for Mobile Phone User | Office Worker | Sitting on Chair :  u/henryottis">
            <a:extLst>
              <a:ext uri="{FF2B5EF4-FFF2-40B4-BE49-F238E27FC236}">
                <a16:creationId xmlns:a16="http://schemas.microsoft.com/office/drawing/2014/main" id="{C381FB53-EF30-438A-8EC5-A812AFE83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3941" y="643467"/>
            <a:ext cx="9904117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48F4BD7-4C8F-44A8-BA6C-90650D614648}"/>
              </a:ext>
            </a:extLst>
          </p:cNvPr>
          <p:cNvSpPr txBox="1"/>
          <p:nvPr/>
        </p:nvSpPr>
        <p:spPr>
          <a:xfrm>
            <a:off x="272561" y="6479931"/>
            <a:ext cx="4668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www.chrisbauman.com.au</a:t>
            </a:r>
            <a:r>
              <a:rPr lang="en-US" dirty="0">
                <a:solidFill>
                  <a:schemeClr val="bg2"/>
                </a:solidFill>
              </a:rPr>
              <a:t> </a:t>
            </a:r>
            <a:endParaRPr lang="id-ID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8919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CEA84D-1E96-470B-BAF0-20E27B0EB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454" y="1360481"/>
            <a:ext cx="4605340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>
                <a:solidFill>
                  <a:schemeClr val="bg1"/>
                </a:solidFill>
              </a:rPr>
              <a:t>Is cellphone use part of our body language?</a:t>
            </a:r>
          </a:p>
        </p:txBody>
      </p:sp>
      <p:pic>
        <p:nvPicPr>
          <p:cNvPr id="4098" name="Picture 2" descr="Patti Wood MA Speaker Body Language Expert Blog: Cell phone use, etiquette,  email etiquette, Research on who thinks cell phone and emailing is OK in  Meeting">
            <a:extLst>
              <a:ext uri="{FF2B5EF4-FFF2-40B4-BE49-F238E27FC236}">
                <a16:creationId xmlns:a16="http://schemas.microsoft.com/office/drawing/2014/main" id="{BF7F5E98-E102-4E18-96CB-3D28095531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" r="15506"/>
          <a:stretch/>
        </p:blipFill>
        <p:spPr bwMode="auto">
          <a:xfrm>
            <a:off x="5800734" y="1057275"/>
            <a:ext cx="5917401" cy="474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D84C2E9E-0B5D-4B5F-9A1F-70EBDCE390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2461" y="1197769"/>
            <a:ext cx="10987078" cy="4462463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E73C9D-84C4-440A-928A-367E0B0DF1B0}"/>
              </a:ext>
            </a:extLst>
          </p:cNvPr>
          <p:cNvSpPr txBox="1"/>
          <p:nvPr/>
        </p:nvSpPr>
        <p:spPr>
          <a:xfrm>
            <a:off x="272561" y="6479931"/>
            <a:ext cx="4668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www.chrisbauman.com.au</a:t>
            </a:r>
            <a:r>
              <a:rPr lang="en-US" dirty="0">
                <a:solidFill>
                  <a:schemeClr val="bg2"/>
                </a:solidFill>
              </a:rPr>
              <a:t> </a:t>
            </a:r>
            <a:endParaRPr lang="id-ID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84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6FBC9-6E0F-43AE-9ADC-15F45B2E2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57560" cy="1325563"/>
          </a:xfrm>
        </p:spPr>
        <p:txBody>
          <a:bodyPr/>
          <a:lstStyle/>
          <a:p>
            <a:r>
              <a:rPr lang="en-US" dirty="0"/>
              <a:t>There are two audiences for non-verbal queues</a:t>
            </a:r>
            <a:endParaRPr lang="id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9E59C2-9244-40BC-8ACB-C818C88C4E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489448" cy="1036447"/>
          </a:xfrm>
        </p:spPr>
        <p:txBody>
          <a:bodyPr/>
          <a:lstStyle/>
          <a:p>
            <a:r>
              <a:rPr lang="en-US" dirty="0"/>
              <a:t>Other people:   (outcome)</a:t>
            </a:r>
            <a:endParaRPr lang="id-ID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8820061-2A7F-48EB-AF58-EE9EC664F1F0}"/>
              </a:ext>
            </a:extLst>
          </p:cNvPr>
          <p:cNvSpPr txBox="1">
            <a:spLocks/>
          </p:cNvSpPr>
          <p:nvPr/>
        </p:nvSpPr>
        <p:spPr>
          <a:xfrm>
            <a:off x="838200" y="3331337"/>
            <a:ext cx="3166872" cy="10364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Ourselves:</a:t>
            </a:r>
            <a:endParaRPr lang="id-ID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E71ABE-CC05-4478-B692-B4B86714D4CE}"/>
              </a:ext>
            </a:extLst>
          </p:cNvPr>
          <p:cNvSpPr txBox="1"/>
          <p:nvPr/>
        </p:nvSpPr>
        <p:spPr>
          <a:xfrm>
            <a:off x="3008376" y="3066288"/>
            <a:ext cx="78364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Our thoughts, feelings and physiology are influenced by our non-verbal language</a:t>
            </a:r>
            <a:endParaRPr lang="id-ID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C0E266-1F38-4187-8CC5-32F29291D8E2}"/>
              </a:ext>
            </a:extLst>
          </p:cNvPr>
          <p:cNvSpPr txBox="1"/>
          <p:nvPr/>
        </p:nvSpPr>
        <p:spPr>
          <a:xfrm>
            <a:off x="1243584" y="4572000"/>
            <a:ext cx="95189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Do our non-</a:t>
            </a:r>
            <a:r>
              <a:rPr lang="en-US" sz="2800" dirty="0" err="1"/>
              <a:t>verbals</a:t>
            </a:r>
            <a:r>
              <a:rPr lang="en-US" sz="2800" dirty="0"/>
              <a:t> govern how we think and feel about ourselves?  Hence, they affect the way that we communicate with each other.</a:t>
            </a:r>
            <a:endParaRPr lang="id-ID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C902B7-102A-4EE7-A47F-80158E8A89C6}"/>
              </a:ext>
            </a:extLst>
          </p:cNvPr>
          <p:cNvSpPr txBox="1"/>
          <p:nvPr/>
        </p:nvSpPr>
        <p:spPr>
          <a:xfrm>
            <a:off x="272561" y="6479931"/>
            <a:ext cx="4668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www.chrisbauman.com.au</a:t>
            </a:r>
            <a:r>
              <a:rPr lang="en-US" dirty="0">
                <a:solidFill>
                  <a:schemeClr val="bg2"/>
                </a:solidFill>
              </a:rPr>
              <a:t> </a:t>
            </a:r>
            <a:endParaRPr lang="id-ID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467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Would you check your child's phone? This mum's story may influence your  answer - Mirror Online">
            <a:extLst>
              <a:ext uri="{FF2B5EF4-FFF2-40B4-BE49-F238E27FC236}">
                <a16:creationId xmlns:a16="http://schemas.microsoft.com/office/drawing/2014/main" id="{C3B1CBAB-E831-4266-9F01-BD14F4ADCF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33" r="22631" b="-1"/>
          <a:stretch/>
        </p:blipFill>
        <p:spPr bwMode="auto">
          <a:xfrm>
            <a:off x="5797543" y="10"/>
            <a:ext cx="639415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5" name="Picture 134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1949FC0-8C0F-457E-A3D8-4F9E05FF399A}"/>
              </a:ext>
            </a:extLst>
          </p:cNvPr>
          <p:cNvSpPr txBox="1"/>
          <p:nvPr/>
        </p:nvSpPr>
        <p:spPr>
          <a:xfrm>
            <a:off x="545370" y="186168"/>
            <a:ext cx="4706803" cy="11949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0000"/>
                </a:solidFill>
              </a:rPr>
              <a:t>Cellphone Etiquette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rgbClr val="000000"/>
                </a:solidFill>
                <a:hlinkClick r:id="rId4"/>
              </a:rPr>
              <a:t>https://youtu.be/la1lRcq2-LU</a:t>
            </a:r>
            <a:r>
              <a:rPr lang="en-US" sz="2000" dirty="0">
                <a:solidFill>
                  <a:srgbClr val="000000"/>
                </a:solidFill>
              </a:rPr>
              <a:t>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2FD691-AC13-477A-9E24-1E9B1C35C95F}"/>
              </a:ext>
            </a:extLst>
          </p:cNvPr>
          <p:cNvSpPr txBox="1"/>
          <p:nvPr/>
        </p:nvSpPr>
        <p:spPr>
          <a:xfrm>
            <a:off x="647700" y="1933575"/>
            <a:ext cx="49911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What is the company policy in relation to the use of mobile phones?</a:t>
            </a:r>
            <a:endParaRPr lang="id-ID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CC7836-B624-43B3-9C5A-418A11751DD8}"/>
              </a:ext>
            </a:extLst>
          </p:cNvPr>
          <p:cNvSpPr txBox="1"/>
          <p:nvPr/>
        </p:nvSpPr>
        <p:spPr>
          <a:xfrm>
            <a:off x="647700" y="3623370"/>
            <a:ext cx="4991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Do cellphones help build strong interpersonal relationships?</a:t>
            </a:r>
            <a:endParaRPr lang="id-ID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608660-A464-42D1-8290-34C85C0B67E2}"/>
              </a:ext>
            </a:extLst>
          </p:cNvPr>
          <p:cNvSpPr txBox="1"/>
          <p:nvPr/>
        </p:nvSpPr>
        <p:spPr>
          <a:xfrm>
            <a:off x="647700" y="4882277"/>
            <a:ext cx="49911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What message do you send when you put your phone away while interacting with others?</a:t>
            </a:r>
            <a:endParaRPr lang="id-ID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5C28D35-800D-464E-B868-8634572FBBF5}"/>
              </a:ext>
            </a:extLst>
          </p:cNvPr>
          <p:cNvSpPr txBox="1"/>
          <p:nvPr/>
        </p:nvSpPr>
        <p:spPr>
          <a:xfrm>
            <a:off x="272561" y="6479931"/>
            <a:ext cx="4668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www.chrisbauman.com.au</a:t>
            </a:r>
            <a:r>
              <a:rPr lang="en-US" dirty="0">
                <a:solidFill>
                  <a:schemeClr val="bg2"/>
                </a:solidFill>
              </a:rPr>
              <a:t> </a:t>
            </a:r>
            <a:endParaRPr lang="id-ID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8480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verything You Need to Know About Hidden Text &amp; SEO">
            <a:extLst>
              <a:ext uri="{FF2B5EF4-FFF2-40B4-BE49-F238E27FC236}">
                <a16:creationId xmlns:a16="http://schemas.microsoft.com/office/drawing/2014/main" id="{1D4E4D15-3F24-47DD-8037-41FAF516BB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ED8C9D-BCD3-4741-8EB2-06C752460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4884" y="365125"/>
            <a:ext cx="7338646" cy="1325563"/>
          </a:xfrm>
        </p:spPr>
        <p:txBody>
          <a:bodyPr/>
          <a:lstStyle/>
          <a:p>
            <a:r>
              <a:rPr lang="en-US" dirty="0"/>
              <a:t>When are relationships built?</a:t>
            </a:r>
            <a:endParaRPr lang="id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7E9F63-5217-473E-BB55-6019CC2214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54411" y="3606923"/>
            <a:ext cx="4054720" cy="55709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200" dirty="0"/>
              <a:t>During the times that your cellphone </a:t>
            </a:r>
          </a:p>
          <a:p>
            <a:pPr marL="0" indent="0" algn="ctr">
              <a:buNone/>
            </a:pPr>
            <a:r>
              <a:rPr lang="en-US" sz="3200" dirty="0"/>
              <a:t>is out of sight.</a:t>
            </a:r>
            <a:endParaRPr lang="id-ID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017BBF-9BD9-4FDD-B447-DBD1DF143618}"/>
              </a:ext>
            </a:extLst>
          </p:cNvPr>
          <p:cNvSpPr txBox="1"/>
          <p:nvPr/>
        </p:nvSpPr>
        <p:spPr>
          <a:xfrm>
            <a:off x="272561" y="6479931"/>
            <a:ext cx="4668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www.chrisbauman.com.au</a:t>
            </a:r>
            <a:r>
              <a:rPr lang="en-US" dirty="0">
                <a:solidFill>
                  <a:schemeClr val="bg2"/>
                </a:solidFill>
              </a:rPr>
              <a:t> </a:t>
            </a:r>
            <a:endParaRPr lang="id-ID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7985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55666830-9A19-4E01-8505-D6C7F9AC5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Screen Time Limits During the Pandemic: Are They Realistic?">
            <a:extLst>
              <a:ext uri="{FF2B5EF4-FFF2-40B4-BE49-F238E27FC236}">
                <a16:creationId xmlns:a16="http://schemas.microsoft.com/office/drawing/2014/main" id="{D5229369-0610-4A44-A40C-925D836C44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3" r="24419"/>
          <a:stretch/>
        </p:blipFill>
        <p:spPr bwMode="auto">
          <a:xfrm>
            <a:off x="4110127" y="10"/>
            <a:ext cx="8081873" cy="6857990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73" name="Freeform: Shape 72">
            <a:extLst>
              <a:ext uri="{FF2B5EF4-FFF2-40B4-BE49-F238E27FC236}">
                <a16:creationId xmlns:a16="http://schemas.microsoft.com/office/drawing/2014/main" id="{AE9FC877-7FB6-4D22-9988-35420644E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5" name="Freeform: Shape 74">
            <a:extLst>
              <a:ext uri="{FF2B5EF4-FFF2-40B4-BE49-F238E27FC236}">
                <a16:creationId xmlns:a16="http://schemas.microsoft.com/office/drawing/2014/main" id="{E41809D1-F12E-46BB-B804-5F209D325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C54C6C-E2DF-4453-8ABD-5CEDD7A6B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/>
              <a:t>“Conversational competence might be one of the biggest skills that the educational system fails to teach”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EBB072-977C-4D4C-8F6D-376377EB8095}"/>
              </a:ext>
            </a:extLst>
          </p:cNvPr>
          <p:cNvSpPr txBox="1"/>
          <p:nvPr/>
        </p:nvSpPr>
        <p:spPr>
          <a:xfrm>
            <a:off x="477981" y="4793673"/>
            <a:ext cx="343823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Communicating through screens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Text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Email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Instant message (IM)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Social media</a:t>
            </a:r>
            <a:endParaRPr lang="id-ID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2445C2-3E07-42FC-95F7-6099CAD9EEFE}"/>
              </a:ext>
            </a:extLst>
          </p:cNvPr>
          <p:cNvSpPr txBox="1"/>
          <p:nvPr/>
        </p:nvSpPr>
        <p:spPr>
          <a:xfrm>
            <a:off x="6159861" y="5855502"/>
            <a:ext cx="35213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What happened to – </a:t>
            </a:r>
          </a:p>
          <a:p>
            <a:r>
              <a:rPr lang="en-US" sz="2400" dirty="0"/>
              <a:t>face to face interaction?</a:t>
            </a:r>
            <a:endParaRPr lang="id-ID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554C3B0-E0B2-47FF-B0F6-530400E07952}"/>
              </a:ext>
            </a:extLst>
          </p:cNvPr>
          <p:cNvSpPr txBox="1"/>
          <p:nvPr/>
        </p:nvSpPr>
        <p:spPr>
          <a:xfrm>
            <a:off x="272561" y="6479931"/>
            <a:ext cx="4668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www.chrisbauman.com.au</a:t>
            </a:r>
            <a:r>
              <a:rPr lang="en-US" dirty="0">
                <a:solidFill>
                  <a:schemeClr val="bg2"/>
                </a:solidFill>
              </a:rPr>
              <a:t> </a:t>
            </a:r>
            <a:endParaRPr lang="id-ID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5792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4BB4328-3D01-47AF-9A91-C76973032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b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1. Don’t multi-task (be present)</a:t>
            </a:r>
            <a:b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4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3010" name="Picture 2" descr="Discover the Most Important Part of Your Sales Phone Conversation">
            <a:extLst>
              <a:ext uri="{FF2B5EF4-FFF2-40B4-BE49-F238E27FC236}">
                <a16:creationId xmlns:a16="http://schemas.microsoft.com/office/drawing/2014/main" id="{E680D840-A2F5-47C9-8103-436DD95C79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53822" y="1163806"/>
            <a:ext cx="6553545" cy="4538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C1523CE-493B-43CE-8EC4-86C8280AFE82}"/>
              </a:ext>
            </a:extLst>
          </p:cNvPr>
          <p:cNvSpPr txBox="1"/>
          <p:nvPr/>
        </p:nvSpPr>
        <p:spPr>
          <a:xfrm>
            <a:off x="5639076" y="76852"/>
            <a:ext cx="60682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>
                <a:solidFill>
                  <a:schemeClr val="bg1">
                    <a:lumMod val="75000"/>
                  </a:schemeClr>
                </a:solidFill>
              </a:rPr>
              <a:t>10 rules</a:t>
            </a:r>
            <a:endParaRPr lang="id-ID" sz="4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0252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D023E6F-2E89-43BA-B1AD-D03A3E302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2. Don’t pontificate (opinion without feedback)</a:t>
            </a:r>
            <a:endParaRPr lang="en-US" kern="1200" dirty="0">
              <a:solidFill>
                <a:schemeClr val="bg1"/>
              </a:solidFill>
            </a:endParaRPr>
          </a:p>
        </p:txBody>
      </p:sp>
      <p:pic>
        <p:nvPicPr>
          <p:cNvPr id="4" name="Picture 2" descr="Discover the Most Important Part of Your Sales Phone Conversation">
            <a:extLst>
              <a:ext uri="{FF2B5EF4-FFF2-40B4-BE49-F238E27FC236}">
                <a16:creationId xmlns:a16="http://schemas.microsoft.com/office/drawing/2014/main" id="{4EC843F4-8360-4B0A-97B6-F7FB8344D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53822" y="1163806"/>
            <a:ext cx="6553545" cy="4538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850973B-9A67-4283-9108-188734032670}"/>
              </a:ext>
            </a:extLst>
          </p:cNvPr>
          <p:cNvSpPr/>
          <p:nvPr/>
        </p:nvSpPr>
        <p:spPr>
          <a:xfrm>
            <a:off x="5153822" y="5702135"/>
            <a:ext cx="69695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Enter every conversation assuming that you have something to learn.  True listening means setting aside one’s self.  “Being a great conversationalist is being a good listener” Dale Carnegie.</a:t>
            </a:r>
          </a:p>
          <a:p>
            <a:pPr marL="514350" indent="-514350">
              <a:buAutoNum type="arabicPeriod" startAt="2"/>
            </a:pP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C61F17-20AD-4B43-8132-911FA7606BC3}"/>
              </a:ext>
            </a:extLst>
          </p:cNvPr>
          <p:cNvSpPr txBox="1"/>
          <p:nvPr/>
        </p:nvSpPr>
        <p:spPr>
          <a:xfrm>
            <a:off x="5639076" y="76852"/>
            <a:ext cx="60682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>
                <a:solidFill>
                  <a:schemeClr val="bg1">
                    <a:lumMod val="75000"/>
                  </a:schemeClr>
                </a:solidFill>
              </a:rPr>
              <a:t>10 rules</a:t>
            </a:r>
            <a:endParaRPr lang="id-ID" sz="4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842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029EE1F-2799-4D28-9DD7-8BBFB668205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028" name="Picture 4" descr="http://4vector.com/i/free-vector-aces-clip-art_104980_Aces_clip_art_high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4496" y="2202582"/>
            <a:ext cx="3296992" cy="2796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內容版面配置區 15"/>
          <p:cNvSpPr txBox="1">
            <a:spLocks/>
          </p:cNvSpPr>
          <p:nvPr/>
        </p:nvSpPr>
        <p:spPr>
          <a:xfrm>
            <a:off x="1172553" y="848746"/>
            <a:ext cx="10227303" cy="71673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TW" sz="3010" kern="0" dirty="0">
                <a:solidFill>
                  <a:srgbClr val="00B0F0"/>
                </a:solidFill>
                <a:ea typeface="新細明體" panose="02020500000000000000" pitchFamily="18" charset="-120"/>
              </a:rPr>
              <a:t>Warmup Classroom Activity</a:t>
            </a:r>
          </a:p>
          <a:p>
            <a:pPr marL="0" indent="0">
              <a:buNone/>
            </a:pPr>
            <a:r>
              <a:rPr lang="en-US" altLang="zh-TW" sz="3010" kern="0" dirty="0">
                <a:solidFill>
                  <a:schemeClr val="bg1"/>
                </a:solidFill>
                <a:ea typeface="新細明體" panose="02020500000000000000" pitchFamily="18" charset="-120"/>
              </a:rPr>
              <a:t>Find you teammate for today and introduce your friend</a:t>
            </a:r>
          </a:p>
          <a:p>
            <a:pPr marL="0" indent="0"/>
            <a:endParaRPr lang="zh-TW" altLang="en-US" sz="3010" kern="0" dirty="0">
              <a:solidFill>
                <a:schemeClr val="bg1"/>
              </a:solidFill>
              <a:ea typeface="新細明體" panose="02020500000000000000" pitchFamily="18" charset="-12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293860" y="2210547"/>
            <a:ext cx="5805572" cy="3740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8776" indent="-268776">
              <a:buFont typeface="Arial" panose="020B0604020202020204" pitchFamily="34" charset="0"/>
              <a:buChar char="•"/>
            </a:pPr>
            <a:r>
              <a:rPr lang="en-US" sz="2634" dirty="0">
                <a:solidFill>
                  <a:schemeClr val="bg1"/>
                </a:solidFill>
              </a:rPr>
              <a:t>What is your name?</a:t>
            </a:r>
          </a:p>
          <a:p>
            <a:pPr marL="268776" indent="-268776">
              <a:buFont typeface="Arial" panose="020B0604020202020204" pitchFamily="34" charset="0"/>
              <a:buChar char="•"/>
            </a:pPr>
            <a:r>
              <a:rPr lang="en-US" sz="2634" dirty="0">
                <a:solidFill>
                  <a:schemeClr val="bg1"/>
                </a:solidFill>
              </a:rPr>
              <a:t>Who is your best friend? </a:t>
            </a:r>
          </a:p>
          <a:p>
            <a:pPr marL="268776" indent="-268776">
              <a:buFont typeface="Arial" panose="020B0604020202020204" pitchFamily="34" charset="0"/>
              <a:buChar char="•"/>
            </a:pPr>
            <a:r>
              <a:rPr lang="en-US" sz="2634" dirty="0">
                <a:solidFill>
                  <a:schemeClr val="bg1"/>
                </a:solidFill>
              </a:rPr>
              <a:t>How did you meet your best friend?</a:t>
            </a:r>
          </a:p>
          <a:p>
            <a:pPr marL="268776" indent="-268776">
              <a:buFont typeface="Arial" panose="020B0604020202020204" pitchFamily="34" charset="0"/>
              <a:buChar char="•"/>
            </a:pPr>
            <a:r>
              <a:rPr lang="en-US" sz="2634" dirty="0">
                <a:solidFill>
                  <a:schemeClr val="bg1"/>
                </a:solidFill>
              </a:rPr>
              <a:t>Are you taller that your best friend?</a:t>
            </a:r>
          </a:p>
          <a:p>
            <a:pPr marL="268776" indent="-268776">
              <a:buFont typeface="Arial" panose="020B0604020202020204" pitchFamily="34" charset="0"/>
              <a:buChar char="•"/>
            </a:pPr>
            <a:r>
              <a:rPr lang="en-US" sz="2634" dirty="0">
                <a:solidFill>
                  <a:schemeClr val="bg1"/>
                </a:solidFill>
              </a:rPr>
              <a:t>Where is your best friend from?</a:t>
            </a:r>
          </a:p>
          <a:p>
            <a:pPr marL="268776" indent="-268776">
              <a:buFont typeface="Arial" panose="020B0604020202020204" pitchFamily="34" charset="0"/>
              <a:buChar char="•"/>
            </a:pPr>
            <a:r>
              <a:rPr lang="en-US" sz="2634" dirty="0">
                <a:solidFill>
                  <a:schemeClr val="bg1"/>
                </a:solidFill>
              </a:rPr>
              <a:t>What do you like to do with your best friend?</a:t>
            </a:r>
          </a:p>
          <a:p>
            <a:pPr marL="268776" indent="-268776">
              <a:buFont typeface="Arial" panose="020B0604020202020204" pitchFamily="34" charset="0"/>
              <a:buChar char="•"/>
            </a:pPr>
            <a:endParaRPr lang="en-US" sz="2634" dirty="0">
              <a:solidFill>
                <a:schemeClr val="bg1"/>
              </a:solidFill>
            </a:endParaRPr>
          </a:p>
          <a:p>
            <a:pPr marL="268776" indent="-268776">
              <a:buFont typeface="Arial" panose="020B0604020202020204" pitchFamily="34" charset="0"/>
              <a:buChar char="•"/>
            </a:pPr>
            <a:endParaRPr lang="id-ID" sz="2634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5737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D023E6F-2E89-43BA-B1AD-D03A3E302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3. Ask open ended questions </a:t>
            </a:r>
            <a:endParaRPr lang="en-US" sz="4800" kern="1200" dirty="0">
              <a:solidFill>
                <a:schemeClr val="bg1"/>
              </a:solidFill>
            </a:endParaRPr>
          </a:p>
        </p:txBody>
      </p:sp>
      <p:pic>
        <p:nvPicPr>
          <p:cNvPr id="4" name="Picture 2" descr="Discover the Most Important Part of Your Sales Phone Conversation">
            <a:extLst>
              <a:ext uri="{FF2B5EF4-FFF2-40B4-BE49-F238E27FC236}">
                <a16:creationId xmlns:a16="http://schemas.microsoft.com/office/drawing/2014/main" id="{4EC843F4-8360-4B0A-97B6-F7FB8344D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53822" y="1163806"/>
            <a:ext cx="6553545" cy="4538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40926AB-0EF9-4005-8301-9D565700BF08}"/>
              </a:ext>
            </a:extLst>
          </p:cNvPr>
          <p:cNvSpPr txBox="1"/>
          <p:nvPr/>
        </p:nvSpPr>
        <p:spPr>
          <a:xfrm>
            <a:off x="5639076" y="76852"/>
            <a:ext cx="60682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>
                <a:solidFill>
                  <a:schemeClr val="bg1">
                    <a:lumMod val="75000"/>
                  </a:schemeClr>
                </a:solidFill>
              </a:rPr>
              <a:t>10 rules</a:t>
            </a:r>
            <a:endParaRPr lang="id-ID" sz="4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5048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D023E6F-2E89-43BA-B1AD-D03A3E302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4. Don’t let your mind drift and attempt to incorporate the thought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sz="1800" dirty="0">
                <a:solidFill>
                  <a:schemeClr val="bg1"/>
                </a:solidFill>
              </a:rPr>
              <a:t>(let these thoughts go).</a:t>
            </a:r>
          </a:p>
        </p:txBody>
      </p:sp>
      <p:pic>
        <p:nvPicPr>
          <p:cNvPr id="4" name="Picture 2" descr="Discover the Most Important Part of Your Sales Phone Conversation">
            <a:extLst>
              <a:ext uri="{FF2B5EF4-FFF2-40B4-BE49-F238E27FC236}">
                <a16:creationId xmlns:a16="http://schemas.microsoft.com/office/drawing/2014/main" id="{4EC843F4-8360-4B0A-97B6-F7FB8344D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53822" y="1163806"/>
            <a:ext cx="6553545" cy="4538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580D06B-B4D9-479B-B29E-B63677A9244D}"/>
              </a:ext>
            </a:extLst>
          </p:cNvPr>
          <p:cNvSpPr txBox="1"/>
          <p:nvPr/>
        </p:nvSpPr>
        <p:spPr>
          <a:xfrm>
            <a:off x="5639076" y="76852"/>
            <a:ext cx="60682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>
                <a:solidFill>
                  <a:schemeClr val="bg1">
                    <a:lumMod val="75000"/>
                  </a:schemeClr>
                </a:solidFill>
              </a:rPr>
              <a:t>10 rules</a:t>
            </a:r>
            <a:endParaRPr lang="id-ID" sz="4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6336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D023E6F-2E89-43BA-B1AD-D03A3E302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5. If you don’t know - then say that you don’t know</a:t>
            </a:r>
            <a:endParaRPr lang="en-US" kern="1200" dirty="0">
              <a:solidFill>
                <a:schemeClr val="bg1"/>
              </a:solidFill>
            </a:endParaRPr>
          </a:p>
        </p:txBody>
      </p:sp>
      <p:pic>
        <p:nvPicPr>
          <p:cNvPr id="4" name="Picture 2" descr="Discover the Most Important Part of Your Sales Phone Conversation">
            <a:extLst>
              <a:ext uri="{FF2B5EF4-FFF2-40B4-BE49-F238E27FC236}">
                <a16:creationId xmlns:a16="http://schemas.microsoft.com/office/drawing/2014/main" id="{4EC843F4-8360-4B0A-97B6-F7FB8344D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53822" y="1163806"/>
            <a:ext cx="6553545" cy="4538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21B8DAF-AD9C-47B1-BA2B-ECFD15857945}"/>
              </a:ext>
            </a:extLst>
          </p:cNvPr>
          <p:cNvSpPr txBox="1"/>
          <p:nvPr/>
        </p:nvSpPr>
        <p:spPr>
          <a:xfrm>
            <a:off x="5639076" y="76852"/>
            <a:ext cx="60682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>
                <a:solidFill>
                  <a:schemeClr val="bg1">
                    <a:lumMod val="75000"/>
                  </a:schemeClr>
                </a:solidFill>
              </a:rPr>
              <a:t>10 rules</a:t>
            </a:r>
            <a:endParaRPr lang="id-ID" sz="4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2912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D023E6F-2E89-43BA-B1AD-D03A3E302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6.   Don’t equate your experience with theirs….don't try and say how the same thing happened to you</a:t>
            </a:r>
          </a:p>
        </p:txBody>
      </p:sp>
      <p:pic>
        <p:nvPicPr>
          <p:cNvPr id="4" name="Picture 2" descr="Discover the Most Important Part of Your Sales Phone Conversation">
            <a:extLst>
              <a:ext uri="{FF2B5EF4-FFF2-40B4-BE49-F238E27FC236}">
                <a16:creationId xmlns:a16="http://schemas.microsoft.com/office/drawing/2014/main" id="{4EC843F4-8360-4B0A-97B6-F7FB8344D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53822" y="1163806"/>
            <a:ext cx="6553545" cy="4538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941C53F-4268-4D52-8A27-0DE321D2BF97}"/>
              </a:ext>
            </a:extLst>
          </p:cNvPr>
          <p:cNvSpPr txBox="1"/>
          <p:nvPr/>
        </p:nvSpPr>
        <p:spPr>
          <a:xfrm>
            <a:off x="5639076" y="76852"/>
            <a:ext cx="60682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>
                <a:solidFill>
                  <a:schemeClr val="bg1">
                    <a:lumMod val="75000"/>
                  </a:schemeClr>
                </a:solidFill>
              </a:rPr>
              <a:t>10 rules</a:t>
            </a:r>
            <a:endParaRPr lang="id-ID" sz="4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509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D023E6F-2E89-43BA-B1AD-D03A3E302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7.  Don’t repeat yourself over and over</a:t>
            </a:r>
          </a:p>
        </p:txBody>
      </p:sp>
      <p:pic>
        <p:nvPicPr>
          <p:cNvPr id="4" name="Picture 2" descr="Discover the Most Important Part of Your Sales Phone Conversation">
            <a:extLst>
              <a:ext uri="{FF2B5EF4-FFF2-40B4-BE49-F238E27FC236}">
                <a16:creationId xmlns:a16="http://schemas.microsoft.com/office/drawing/2014/main" id="{4EC843F4-8360-4B0A-97B6-F7FB8344D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53822" y="1163806"/>
            <a:ext cx="6553545" cy="4538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157B639-7A01-44CA-A12D-158339A97C37}"/>
              </a:ext>
            </a:extLst>
          </p:cNvPr>
          <p:cNvSpPr txBox="1"/>
          <p:nvPr/>
        </p:nvSpPr>
        <p:spPr>
          <a:xfrm>
            <a:off x="5639076" y="76852"/>
            <a:ext cx="60682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>
                <a:solidFill>
                  <a:schemeClr val="bg1">
                    <a:lumMod val="75000"/>
                  </a:schemeClr>
                </a:solidFill>
              </a:rPr>
              <a:t>10 rules</a:t>
            </a:r>
            <a:endParaRPr lang="id-ID" sz="4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1024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D023E6F-2E89-43BA-B1AD-D03A3E302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8.   Avoid too many small details</a:t>
            </a:r>
            <a:endParaRPr lang="id-ID" dirty="0">
              <a:solidFill>
                <a:schemeClr val="bg1"/>
              </a:solidFill>
            </a:endParaRPr>
          </a:p>
        </p:txBody>
      </p:sp>
      <p:pic>
        <p:nvPicPr>
          <p:cNvPr id="4" name="Picture 2" descr="Discover the Most Important Part of Your Sales Phone Conversation">
            <a:extLst>
              <a:ext uri="{FF2B5EF4-FFF2-40B4-BE49-F238E27FC236}">
                <a16:creationId xmlns:a16="http://schemas.microsoft.com/office/drawing/2014/main" id="{4EC843F4-8360-4B0A-97B6-F7FB8344D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53822" y="1163806"/>
            <a:ext cx="6553545" cy="4538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676CCCF-B73D-4977-939A-929CA1496A0D}"/>
              </a:ext>
            </a:extLst>
          </p:cNvPr>
          <p:cNvSpPr txBox="1"/>
          <p:nvPr/>
        </p:nvSpPr>
        <p:spPr>
          <a:xfrm>
            <a:off x="5639076" y="76852"/>
            <a:ext cx="60682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>
                <a:solidFill>
                  <a:schemeClr val="bg1">
                    <a:lumMod val="75000"/>
                  </a:schemeClr>
                </a:solidFill>
              </a:rPr>
              <a:t>10 rules</a:t>
            </a:r>
            <a:endParaRPr lang="id-ID" sz="4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3760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D023E6F-2E89-43BA-B1AD-D03A3E302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9. Listen actively. Listen to understand, not just reply.</a:t>
            </a:r>
            <a:endParaRPr lang="en-US" kern="1200" dirty="0">
              <a:solidFill>
                <a:schemeClr val="bg1"/>
              </a:solidFill>
            </a:endParaRPr>
          </a:p>
        </p:txBody>
      </p:sp>
      <p:pic>
        <p:nvPicPr>
          <p:cNvPr id="4" name="Picture 2" descr="Discover the Most Important Part of Your Sales Phone Conversation">
            <a:extLst>
              <a:ext uri="{FF2B5EF4-FFF2-40B4-BE49-F238E27FC236}">
                <a16:creationId xmlns:a16="http://schemas.microsoft.com/office/drawing/2014/main" id="{4EC843F4-8360-4B0A-97B6-F7FB8344D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53822" y="1163806"/>
            <a:ext cx="6553545" cy="4538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9801136-3D7C-4981-AE6F-1C634FED1D16}"/>
              </a:ext>
            </a:extLst>
          </p:cNvPr>
          <p:cNvSpPr txBox="1"/>
          <p:nvPr/>
        </p:nvSpPr>
        <p:spPr>
          <a:xfrm>
            <a:off x="5639076" y="76852"/>
            <a:ext cx="60682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>
                <a:solidFill>
                  <a:schemeClr val="bg1">
                    <a:lumMod val="75000"/>
                  </a:schemeClr>
                </a:solidFill>
              </a:rPr>
              <a:t>10 rules</a:t>
            </a:r>
            <a:endParaRPr lang="id-ID" sz="4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4310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D023E6F-2E89-43BA-B1AD-D03A3E302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10. Be Brief – Short enough to gain interest, but long enough to cover the subject </a:t>
            </a:r>
          </a:p>
        </p:txBody>
      </p:sp>
      <p:pic>
        <p:nvPicPr>
          <p:cNvPr id="4" name="Picture 2" descr="Discover the Most Important Part of Your Sales Phone Conversation">
            <a:extLst>
              <a:ext uri="{FF2B5EF4-FFF2-40B4-BE49-F238E27FC236}">
                <a16:creationId xmlns:a16="http://schemas.microsoft.com/office/drawing/2014/main" id="{4EC843F4-8360-4B0A-97B6-F7FB8344D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53822" y="1163806"/>
            <a:ext cx="6553545" cy="4538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BE7D6EF-E77C-4DDB-B890-839DB11C18FE}"/>
              </a:ext>
            </a:extLst>
          </p:cNvPr>
          <p:cNvSpPr txBox="1"/>
          <p:nvPr/>
        </p:nvSpPr>
        <p:spPr>
          <a:xfrm>
            <a:off x="5639076" y="76852"/>
            <a:ext cx="60682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>
                <a:solidFill>
                  <a:schemeClr val="bg1">
                    <a:lumMod val="75000"/>
                  </a:schemeClr>
                </a:solidFill>
              </a:rPr>
              <a:t>10 rules</a:t>
            </a:r>
            <a:endParaRPr lang="id-ID" sz="4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4774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A6055C1-C716-4B89-BD42-6E08A3518CF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E3C96BF-0BAD-46BD-B961-A308AB7639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9396201"/>
              </p:ext>
            </p:extLst>
          </p:nvPr>
        </p:nvGraphicFramePr>
        <p:xfrm>
          <a:off x="828674" y="0"/>
          <a:ext cx="11363325" cy="7172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3506D8A-A49D-49FB-B68F-504DF9630593}"/>
              </a:ext>
            </a:extLst>
          </p:cNvPr>
          <p:cNvSpPr txBox="1"/>
          <p:nvPr/>
        </p:nvSpPr>
        <p:spPr>
          <a:xfrm>
            <a:off x="4800600" y="152400"/>
            <a:ext cx="7286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dirty="0">
                <a:solidFill>
                  <a:schemeClr val="accent6">
                    <a:lumMod val="40000"/>
                    <a:lumOff val="60000"/>
                  </a:schemeClr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https://youtu.be/wtNOq1Bwtt4</a:t>
            </a: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(4min) </a:t>
            </a:r>
            <a:endParaRPr lang="id-ID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31B695-DE1F-4F39-B319-9D128EB5E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52400"/>
            <a:ext cx="10515600" cy="1325563"/>
          </a:xfrm>
        </p:spPr>
        <p:txBody>
          <a:bodyPr/>
          <a:lstStyle/>
          <a:p>
            <a:r>
              <a:rPr lang="en-US" dirty="0"/>
              <a:t>How to win friends and influence people</a:t>
            </a:r>
            <a:endParaRPr lang="id-ID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8AB02B-B06D-40EB-830E-F0667E758D2B}"/>
              </a:ext>
            </a:extLst>
          </p:cNvPr>
          <p:cNvSpPr txBox="1"/>
          <p:nvPr/>
        </p:nvSpPr>
        <p:spPr>
          <a:xfrm>
            <a:off x="272561" y="6479931"/>
            <a:ext cx="4668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www.chrisbauman.com.au</a:t>
            </a:r>
            <a:r>
              <a:rPr lang="en-US" dirty="0">
                <a:solidFill>
                  <a:schemeClr val="bg2"/>
                </a:solidFill>
              </a:rPr>
              <a:t> </a:t>
            </a:r>
            <a:endParaRPr lang="id-ID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8599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ips for Uncovering Hidden Talent in Your Team">
            <a:extLst>
              <a:ext uri="{FF2B5EF4-FFF2-40B4-BE49-F238E27FC236}">
                <a16:creationId xmlns:a16="http://schemas.microsoft.com/office/drawing/2014/main" id="{9A5C339C-B1DF-4654-BE54-39F254F3CF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A5D11E-B562-4CBC-AAA2-A79F1434BF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807" y="4700709"/>
            <a:ext cx="5580185" cy="191110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“Everyone has some hidden amazing thing about them” and with better listening we can find it.</a:t>
            </a:r>
            <a:endParaRPr lang="id-ID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8187A2-8D19-43BA-824C-534FE77BCEDD}"/>
              </a:ext>
            </a:extLst>
          </p:cNvPr>
          <p:cNvSpPr txBox="1"/>
          <p:nvPr/>
        </p:nvSpPr>
        <p:spPr>
          <a:xfrm>
            <a:off x="272561" y="6479931"/>
            <a:ext cx="4668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www.chrisbauman.com.au</a:t>
            </a:r>
            <a:r>
              <a:rPr lang="en-US" dirty="0">
                <a:solidFill>
                  <a:schemeClr val="bg2"/>
                </a:solidFill>
              </a:rPr>
              <a:t> </a:t>
            </a:r>
            <a:endParaRPr lang="id-ID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465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id="{E6B869D4-1EEF-4B5F-AD70-79AACBAEE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102" name="Picture 6" descr="Bad Effects of Smartphones/Cell Phones on Children – techgy zone">
            <a:extLst>
              <a:ext uri="{FF2B5EF4-FFF2-40B4-BE49-F238E27FC236}">
                <a16:creationId xmlns:a16="http://schemas.microsoft.com/office/drawing/2014/main" id="{22E1768F-612E-4CF0-9CEA-F0AC471255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83" r="15437"/>
          <a:stretch/>
        </p:blipFill>
        <p:spPr bwMode="auto">
          <a:xfrm>
            <a:off x="-2" y="10"/>
            <a:ext cx="7995504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Smartphone Addiction - HelpGuide.org">
            <a:extLst>
              <a:ext uri="{FF2B5EF4-FFF2-40B4-BE49-F238E27FC236}">
                <a16:creationId xmlns:a16="http://schemas.microsoft.com/office/drawing/2014/main" id="{F0F449DD-1F55-4DD5-B051-9542EE1318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7228"/>
          <a:stretch/>
        </p:blipFill>
        <p:spPr bwMode="auto">
          <a:xfrm>
            <a:off x="8188032" y="10"/>
            <a:ext cx="4003968" cy="2228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Ban mobile phones to help underperforming students: study">
            <a:extLst>
              <a:ext uri="{FF2B5EF4-FFF2-40B4-BE49-F238E27FC236}">
                <a16:creationId xmlns:a16="http://schemas.microsoft.com/office/drawing/2014/main" id="{5897F9AF-B6A0-40B7-ADC4-1D16ECE370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94" r="1" b="1573"/>
          <a:stretch/>
        </p:blipFill>
        <p:spPr bwMode="auto">
          <a:xfrm>
            <a:off x="8188029" y="2400472"/>
            <a:ext cx="4003969" cy="2057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Negative effects of cell phones that you do not know">
            <a:extLst>
              <a:ext uri="{FF2B5EF4-FFF2-40B4-BE49-F238E27FC236}">
                <a16:creationId xmlns:a16="http://schemas.microsoft.com/office/drawing/2014/main" id="{05C56D3A-E1A3-4C40-AC6B-C41F700B32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35" b="-4"/>
          <a:stretch/>
        </p:blipFill>
        <p:spPr bwMode="auto">
          <a:xfrm>
            <a:off x="8188029" y="4629229"/>
            <a:ext cx="4003969" cy="2228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23495F5-8D47-4C4A-BABA-CC6613C9E777}"/>
              </a:ext>
            </a:extLst>
          </p:cNvPr>
          <p:cNvSpPr txBox="1"/>
          <p:nvPr/>
        </p:nvSpPr>
        <p:spPr>
          <a:xfrm>
            <a:off x="3692118" y="-69361"/>
            <a:ext cx="43041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>
                    <a:lumMod val="65000"/>
                  </a:schemeClr>
                </a:solidFill>
              </a:rPr>
              <a:t>Initial Discussion</a:t>
            </a:r>
            <a:endParaRPr lang="id-ID" sz="4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9025F8C-3227-4400-9E78-D393E9BE2262}"/>
              </a:ext>
            </a:extLst>
          </p:cNvPr>
          <p:cNvSpPr txBox="1"/>
          <p:nvPr/>
        </p:nvSpPr>
        <p:spPr>
          <a:xfrm>
            <a:off x="272561" y="6479931"/>
            <a:ext cx="4668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www.chrisbauman.com.au</a:t>
            </a:r>
            <a:r>
              <a:rPr lang="en-US" dirty="0">
                <a:solidFill>
                  <a:schemeClr val="bg2"/>
                </a:solidFill>
              </a:rPr>
              <a:t> </a:t>
            </a:r>
            <a:endParaRPr lang="id-ID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1337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14 Tricks To Better Conversations">
            <a:extLst>
              <a:ext uri="{FF2B5EF4-FFF2-40B4-BE49-F238E27FC236}">
                <a16:creationId xmlns:a16="http://schemas.microsoft.com/office/drawing/2014/main" id="{91E38D47-45DC-405F-A2BB-A7E544007D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92" y="300522"/>
            <a:ext cx="11869615" cy="6338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CCDB013-9ADE-469D-875E-8D0A7192389B}"/>
              </a:ext>
            </a:extLst>
          </p:cNvPr>
          <p:cNvSpPr txBox="1"/>
          <p:nvPr/>
        </p:nvSpPr>
        <p:spPr>
          <a:xfrm>
            <a:off x="272561" y="6479931"/>
            <a:ext cx="4668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www.chrisbauman.com.au</a:t>
            </a:r>
            <a:r>
              <a:rPr lang="en-US" dirty="0">
                <a:solidFill>
                  <a:schemeClr val="bg2"/>
                </a:solidFill>
              </a:rPr>
              <a:t> </a:t>
            </a:r>
            <a:endParaRPr lang="id-ID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728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5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B8FC267-25AE-4C19-8B99-781314612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Phone Tips</a:t>
            </a:r>
          </a:p>
        </p:txBody>
      </p:sp>
      <p:pic>
        <p:nvPicPr>
          <p:cNvPr id="7" name="Picture 6" descr="A picture containing sitting, cup&#10;&#10;Description automatically generated">
            <a:extLst>
              <a:ext uri="{FF2B5EF4-FFF2-40B4-BE49-F238E27FC236}">
                <a16:creationId xmlns:a16="http://schemas.microsoft.com/office/drawing/2014/main" id="{68E455DF-F3A7-4803-8E88-3F3CB243C9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72" r="11761" b="-3"/>
          <a:stretch/>
        </p:blipFill>
        <p:spPr>
          <a:xfrm>
            <a:off x="6098892" y="2492376"/>
            <a:ext cx="4802404" cy="356337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66921AA-1F01-496C-B018-03129FB6BF3D}"/>
              </a:ext>
            </a:extLst>
          </p:cNvPr>
          <p:cNvSpPr/>
          <p:nvPr/>
        </p:nvSpPr>
        <p:spPr>
          <a:xfrm>
            <a:off x="8071338" y="6492875"/>
            <a:ext cx="393016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id-ID" sz="800" dirty="0">
                <a:solidFill>
                  <a:schemeClr val="bg1">
                    <a:lumMod val="8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https://www.flexjobs.com/blog/post/5-tips-successful-phone-interview-v2/</a:t>
            </a:r>
            <a:endParaRPr lang="id-ID" sz="80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ECD9467-0CA9-4133-939F-CF786C880EE3}"/>
              </a:ext>
            </a:extLst>
          </p:cNvPr>
          <p:cNvSpPr txBox="1"/>
          <p:nvPr/>
        </p:nvSpPr>
        <p:spPr>
          <a:xfrm>
            <a:off x="272561" y="6479931"/>
            <a:ext cx="4668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www.chrisbauman.com.au</a:t>
            </a:r>
            <a:r>
              <a:rPr lang="en-US" dirty="0">
                <a:solidFill>
                  <a:schemeClr val="bg2"/>
                </a:solidFill>
              </a:rPr>
              <a:t> </a:t>
            </a:r>
            <a:endParaRPr lang="id-ID" dirty="0">
              <a:solidFill>
                <a:schemeClr val="bg2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10FF16-7B5C-45A3-9C7B-C6A92DBEC403}"/>
              </a:ext>
            </a:extLst>
          </p:cNvPr>
          <p:cNvSpPr txBox="1"/>
          <p:nvPr/>
        </p:nvSpPr>
        <p:spPr>
          <a:xfrm>
            <a:off x="1424904" y="2494450"/>
            <a:ext cx="7516873" cy="35631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/>
              <a:t>1. Choose a quiet space.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Maintain focus and avoid distraction.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If children are around or sleeping, they can become unpredictable distractions.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Avoid places like the outdoors, your car, or any other noise-prone area.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Telecommuting requires a quiet space to work</a:t>
            </a:r>
          </a:p>
        </p:txBody>
      </p:sp>
    </p:spTree>
    <p:extLst>
      <p:ext uri="{BB962C8B-B14F-4D97-AF65-F5344CB8AC3E}">
        <p14:creationId xmlns:p14="http://schemas.microsoft.com/office/powerpoint/2010/main" val="1465332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13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7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B8FC267-25AE-4C19-8B99-781314612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Phone Tips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10FF16-7B5C-45A3-9C7B-C6A92DBEC403}"/>
              </a:ext>
            </a:extLst>
          </p:cNvPr>
          <p:cNvSpPr txBox="1"/>
          <p:nvPr/>
        </p:nvSpPr>
        <p:spPr>
          <a:xfrm>
            <a:off x="1424904" y="2494450"/>
            <a:ext cx="4053545" cy="35631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/>
              <a:t>2. Remove other distractions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What other things can distract you when you are trying to work?</a:t>
            </a:r>
          </a:p>
        </p:txBody>
      </p:sp>
      <p:pic>
        <p:nvPicPr>
          <p:cNvPr id="9" name="Picture 8" descr="A picture containing sitting, cup&#10;&#10;Description automatically generated">
            <a:extLst>
              <a:ext uri="{FF2B5EF4-FFF2-40B4-BE49-F238E27FC236}">
                <a16:creationId xmlns:a16="http://schemas.microsoft.com/office/drawing/2014/main" id="{A5831B4D-6E88-469B-88E3-7345DE7282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72" r="11761" b="-3"/>
          <a:stretch/>
        </p:blipFill>
        <p:spPr>
          <a:xfrm>
            <a:off x="6098892" y="2492376"/>
            <a:ext cx="4802404" cy="356337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82442B7-7791-4951-AFF5-84F2683BDFBF}"/>
              </a:ext>
            </a:extLst>
          </p:cNvPr>
          <p:cNvSpPr/>
          <p:nvPr/>
        </p:nvSpPr>
        <p:spPr>
          <a:xfrm>
            <a:off x="8071338" y="6492875"/>
            <a:ext cx="393016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id-ID" sz="800">
                <a:solidFill>
                  <a:schemeClr val="bg1">
                    <a:lumMod val="8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https://www.flexjobs.com/blog/post/5-tips-successful-phone-interview-v2/</a:t>
            </a:r>
            <a:endParaRPr lang="id-ID" sz="80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8159251-29E7-490D-976D-E8633BD7A8F5}"/>
              </a:ext>
            </a:extLst>
          </p:cNvPr>
          <p:cNvSpPr txBox="1"/>
          <p:nvPr/>
        </p:nvSpPr>
        <p:spPr>
          <a:xfrm>
            <a:off x="272561" y="6479931"/>
            <a:ext cx="4668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www.chrisbauman.com.au</a:t>
            </a:r>
            <a:r>
              <a:rPr lang="en-US" dirty="0">
                <a:solidFill>
                  <a:schemeClr val="bg2"/>
                </a:solidFill>
              </a:rPr>
              <a:t> </a:t>
            </a:r>
            <a:endParaRPr lang="id-ID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7098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4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B8FC267-25AE-4C19-8B99-781314612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Phone Tips</a:t>
            </a:r>
          </a:p>
        </p:txBody>
      </p:sp>
      <p:pic>
        <p:nvPicPr>
          <p:cNvPr id="6" name="Picture 5" descr="A picture containing sitting, cup&#10;&#10;Description automatically generated">
            <a:extLst>
              <a:ext uri="{FF2B5EF4-FFF2-40B4-BE49-F238E27FC236}">
                <a16:creationId xmlns:a16="http://schemas.microsoft.com/office/drawing/2014/main" id="{241AFE9F-ED5C-446A-B46F-C80717612B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72" r="11761" b="-3"/>
          <a:stretch/>
        </p:blipFill>
        <p:spPr>
          <a:xfrm>
            <a:off x="6098892" y="2492376"/>
            <a:ext cx="4802404" cy="35633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DC80109-F9A1-401B-9B40-1EE39340F4D3}"/>
              </a:ext>
            </a:extLst>
          </p:cNvPr>
          <p:cNvSpPr/>
          <p:nvPr/>
        </p:nvSpPr>
        <p:spPr>
          <a:xfrm>
            <a:off x="8071338" y="6492875"/>
            <a:ext cx="393016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id-ID" sz="800" dirty="0">
                <a:solidFill>
                  <a:schemeClr val="bg1">
                    <a:lumMod val="8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https://www.flexjobs.com/blog/post/5-tips-successful-phone-interview-v2/</a:t>
            </a:r>
            <a:endParaRPr lang="id-ID" sz="80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0C98715-2C20-4D2C-910C-B310124F8A0C}"/>
              </a:ext>
            </a:extLst>
          </p:cNvPr>
          <p:cNvSpPr txBox="1"/>
          <p:nvPr/>
        </p:nvSpPr>
        <p:spPr>
          <a:xfrm>
            <a:off x="272561" y="6479931"/>
            <a:ext cx="4668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www.chrisbauman.com.au</a:t>
            </a:r>
            <a:r>
              <a:rPr lang="en-US" dirty="0">
                <a:solidFill>
                  <a:schemeClr val="bg2"/>
                </a:solidFill>
              </a:rPr>
              <a:t> </a:t>
            </a:r>
            <a:endParaRPr lang="id-ID" dirty="0">
              <a:solidFill>
                <a:schemeClr val="bg2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10FF16-7B5C-45A3-9C7B-C6A92DBEC403}"/>
              </a:ext>
            </a:extLst>
          </p:cNvPr>
          <p:cNvSpPr txBox="1"/>
          <p:nvPr/>
        </p:nvSpPr>
        <p:spPr>
          <a:xfrm>
            <a:off x="1424904" y="2494450"/>
            <a:ext cx="6356288" cy="35631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/>
              <a:t>3. Outline your talking points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Where do you write the notes that you prepare?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How do you set out your notes?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Be prepared (have pertinent information at your fingertips)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Take notes</a:t>
            </a:r>
          </a:p>
        </p:txBody>
      </p:sp>
      <p:pic>
        <p:nvPicPr>
          <p:cNvPr id="21" name="Picture 2" descr="Best essay writer: Pictures of corral and rag script">
            <a:extLst>
              <a:ext uri="{FF2B5EF4-FFF2-40B4-BE49-F238E27FC236}">
                <a16:creationId xmlns:a16="http://schemas.microsoft.com/office/drawing/2014/main" id="{3AAE0D53-B6E8-436E-ABAC-7C14460F6C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3202" y="814300"/>
            <a:ext cx="1572043" cy="122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52025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4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B8FC267-25AE-4C19-8B99-781314612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Phone Tips</a:t>
            </a:r>
          </a:p>
        </p:txBody>
      </p:sp>
      <p:pic>
        <p:nvPicPr>
          <p:cNvPr id="6" name="Picture 5" descr="A picture containing sitting, cup&#10;&#10;Description automatically generated">
            <a:extLst>
              <a:ext uri="{FF2B5EF4-FFF2-40B4-BE49-F238E27FC236}">
                <a16:creationId xmlns:a16="http://schemas.microsoft.com/office/drawing/2014/main" id="{76A20D59-F0E3-4BC0-AE79-0456C0EA13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72" r="11761" b="-3"/>
          <a:stretch/>
        </p:blipFill>
        <p:spPr>
          <a:xfrm>
            <a:off x="6098892" y="2492376"/>
            <a:ext cx="4802404" cy="356337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2D7058C-84DD-46F1-85DC-EA450FFCEAD5}"/>
              </a:ext>
            </a:extLst>
          </p:cNvPr>
          <p:cNvSpPr/>
          <p:nvPr/>
        </p:nvSpPr>
        <p:spPr>
          <a:xfrm>
            <a:off x="8071338" y="6492875"/>
            <a:ext cx="393016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id-ID" sz="800" dirty="0">
                <a:solidFill>
                  <a:schemeClr val="bg1">
                    <a:lumMod val="8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https://www.flexjobs.com/blog/post/5-tips-successful-phone-interview-v2/</a:t>
            </a:r>
            <a:endParaRPr lang="id-ID" sz="80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656E608-A80B-4536-AFE7-BCE9106A6693}"/>
              </a:ext>
            </a:extLst>
          </p:cNvPr>
          <p:cNvSpPr txBox="1"/>
          <p:nvPr/>
        </p:nvSpPr>
        <p:spPr>
          <a:xfrm>
            <a:off x="272561" y="6479931"/>
            <a:ext cx="4668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www.chrisbauman.com.au</a:t>
            </a:r>
            <a:r>
              <a:rPr lang="en-US" dirty="0">
                <a:solidFill>
                  <a:schemeClr val="bg2"/>
                </a:solidFill>
              </a:rPr>
              <a:t> </a:t>
            </a:r>
            <a:endParaRPr lang="id-ID" dirty="0">
              <a:solidFill>
                <a:schemeClr val="bg2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10FF16-7B5C-45A3-9C7B-C6A92DBEC403}"/>
              </a:ext>
            </a:extLst>
          </p:cNvPr>
          <p:cNvSpPr txBox="1"/>
          <p:nvPr/>
        </p:nvSpPr>
        <p:spPr>
          <a:xfrm>
            <a:off x="1424904" y="2494450"/>
            <a:ext cx="7024504" cy="35631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/>
              <a:t>4. Consider what you wear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Dress for success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Be confident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661822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6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B8FC267-25AE-4C19-8B99-781314612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Phone Tips</a:t>
            </a:r>
          </a:p>
        </p:txBody>
      </p:sp>
      <p:pic>
        <p:nvPicPr>
          <p:cNvPr id="8" name="Picture 7" descr="A picture containing sitting, cup&#10;&#10;Description automatically generated">
            <a:extLst>
              <a:ext uri="{FF2B5EF4-FFF2-40B4-BE49-F238E27FC236}">
                <a16:creationId xmlns:a16="http://schemas.microsoft.com/office/drawing/2014/main" id="{BA1A1FE4-4036-4728-B5AE-D5630D961C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72" r="11761" b="-3"/>
          <a:stretch/>
        </p:blipFill>
        <p:spPr>
          <a:xfrm>
            <a:off x="6098892" y="2492376"/>
            <a:ext cx="4802404" cy="356337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FC806F3-24DF-4A63-91AB-D3373B9AE11A}"/>
              </a:ext>
            </a:extLst>
          </p:cNvPr>
          <p:cNvSpPr/>
          <p:nvPr/>
        </p:nvSpPr>
        <p:spPr>
          <a:xfrm>
            <a:off x="8071338" y="6492875"/>
            <a:ext cx="393016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id-ID" sz="800" dirty="0">
                <a:solidFill>
                  <a:schemeClr val="bg1">
                    <a:lumMod val="8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https://www.flexjobs.com/blog/post/5-tips-successful-phone-interview-v2/</a:t>
            </a:r>
            <a:endParaRPr lang="id-ID" sz="80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16A89B1-215D-45EC-9E5E-3E046969849E}"/>
              </a:ext>
            </a:extLst>
          </p:cNvPr>
          <p:cNvSpPr txBox="1"/>
          <p:nvPr/>
        </p:nvSpPr>
        <p:spPr>
          <a:xfrm>
            <a:off x="1046285" y="4809392"/>
            <a:ext cx="10515600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Try saying </a:t>
            </a:r>
            <a:endParaRPr lang="en-US"/>
          </a:p>
          <a:p>
            <a:pPr>
              <a:spcAft>
                <a:spcPts val="600"/>
              </a:spcAft>
            </a:pPr>
            <a:r>
              <a:rPr lang="en-US" dirty="0"/>
              <a:t>– I am going to get this sale</a:t>
            </a:r>
            <a:endParaRPr lang="en-US"/>
          </a:p>
          <a:p>
            <a:pPr>
              <a:spcAft>
                <a:spcPts val="600"/>
              </a:spcAft>
            </a:pPr>
            <a:r>
              <a:rPr lang="en-US" dirty="0"/>
              <a:t>- I am going to get this sale (while smiling) …. This elevates your voice </a:t>
            </a:r>
            <a:endParaRPr lang="en-US"/>
          </a:p>
          <a:p>
            <a:pPr>
              <a:spcAft>
                <a:spcPts val="600"/>
              </a:spcAft>
            </a:pPr>
            <a:endParaRPr lang="id-ID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42BD2A-DDB5-443A-ACF2-B939756C237C}"/>
              </a:ext>
            </a:extLst>
          </p:cNvPr>
          <p:cNvSpPr txBox="1"/>
          <p:nvPr/>
        </p:nvSpPr>
        <p:spPr>
          <a:xfrm>
            <a:off x="8071338" y="6104116"/>
            <a:ext cx="2611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Small team activity</a:t>
            </a:r>
            <a:endParaRPr lang="id-ID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1EA55F1-DDB5-4A8D-8A93-D85C7BCC2145}"/>
              </a:ext>
            </a:extLst>
          </p:cNvPr>
          <p:cNvSpPr txBox="1"/>
          <p:nvPr/>
        </p:nvSpPr>
        <p:spPr>
          <a:xfrm>
            <a:off x="272561" y="6479931"/>
            <a:ext cx="4668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www.chrisbauman.com.au</a:t>
            </a:r>
            <a:r>
              <a:rPr lang="en-US" dirty="0">
                <a:solidFill>
                  <a:schemeClr val="bg2"/>
                </a:solidFill>
              </a:rPr>
              <a:t> </a:t>
            </a:r>
            <a:endParaRPr lang="id-ID" dirty="0">
              <a:solidFill>
                <a:schemeClr val="bg2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10FF16-7B5C-45A3-9C7B-C6A92DBEC403}"/>
              </a:ext>
            </a:extLst>
          </p:cNvPr>
          <p:cNvSpPr txBox="1"/>
          <p:nvPr/>
        </p:nvSpPr>
        <p:spPr>
          <a:xfrm>
            <a:off x="1389735" y="2492589"/>
            <a:ext cx="6171650" cy="35631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/>
              <a:t>5. Smile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Your smile can come through in your voice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It can also calm your nerves</a:t>
            </a:r>
          </a:p>
        </p:txBody>
      </p:sp>
    </p:spTree>
    <p:extLst>
      <p:ext uri="{BB962C8B-B14F-4D97-AF65-F5344CB8AC3E}">
        <p14:creationId xmlns:p14="http://schemas.microsoft.com/office/powerpoint/2010/main" val="11373122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4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B8FC267-25AE-4C19-8B99-781314612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Phone Tips</a:t>
            </a:r>
          </a:p>
        </p:txBody>
      </p:sp>
      <p:pic>
        <p:nvPicPr>
          <p:cNvPr id="6" name="Picture 5" descr="A picture containing sitting, cup&#10;&#10;Description automatically generated">
            <a:extLst>
              <a:ext uri="{FF2B5EF4-FFF2-40B4-BE49-F238E27FC236}">
                <a16:creationId xmlns:a16="http://schemas.microsoft.com/office/drawing/2014/main" id="{7D38C312-4FCD-455B-8246-CE84E007F3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72" r="11761" b="-3"/>
          <a:stretch/>
        </p:blipFill>
        <p:spPr>
          <a:xfrm>
            <a:off x="6098892" y="2492376"/>
            <a:ext cx="4802404" cy="356337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7E3B290-AE38-456E-A4F3-14ADE22DD957}"/>
              </a:ext>
            </a:extLst>
          </p:cNvPr>
          <p:cNvSpPr/>
          <p:nvPr/>
        </p:nvSpPr>
        <p:spPr>
          <a:xfrm>
            <a:off x="8071338" y="6492875"/>
            <a:ext cx="393016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id-ID" sz="800" dirty="0">
                <a:solidFill>
                  <a:schemeClr val="bg1">
                    <a:lumMod val="8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https://www.flexjobs.com/blog/post/5-tips-successful-phone-interview-v2/</a:t>
            </a:r>
            <a:endParaRPr lang="id-ID" sz="80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1229B75-5A1E-4542-840D-70979F2EC617}"/>
              </a:ext>
            </a:extLst>
          </p:cNvPr>
          <p:cNvSpPr txBox="1"/>
          <p:nvPr/>
        </p:nvSpPr>
        <p:spPr>
          <a:xfrm>
            <a:off x="272561" y="6479931"/>
            <a:ext cx="4668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www.chrisbauman.com.au</a:t>
            </a:r>
            <a:r>
              <a:rPr lang="en-US" dirty="0">
                <a:solidFill>
                  <a:schemeClr val="bg2"/>
                </a:solidFill>
              </a:rPr>
              <a:t> </a:t>
            </a:r>
            <a:endParaRPr lang="id-ID" dirty="0">
              <a:solidFill>
                <a:schemeClr val="bg2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10FF16-7B5C-45A3-9C7B-C6A92DBEC403}"/>
              </a:ext>
            </a:extLst>
          </p:cNvPr>
          <p:cNvSpPr txBox="1"/>
          <p:nvPr/>
        </p:nvSpPr>
        <p:spPr>
          <a:xfrm>
            <a:off x="1424904" y="2494450"/>
            <a:ext cx="5371550" cy="35631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/>
              <a:t>6. Body Language.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We mentioned this above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Sitting up straight,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don’t fidget with your hands,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manage your breathing</a:t>
            </a:r>
          </a:p>
        </p:txBody>
      </p:sp>
    </p:spTree>
    <p:extLst>
      <p:ext uri="{BB962C8B-B14F-4D97-AF65-F5344CB8AC3E}">
        <p14:creationId xmlns:p14="http://schemas.microsoft.com/office/powerpoint/2010/main" val="40611087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4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B8FC267-25AE-4C19-8B99-781314612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Phone Tips</a:t>
            </a:r>
          </a:p>
        </p:txBody>
      </p:sp>
      <p:pic>
        <p:nvPicPr>
          <p:cNvPr id="6" name="Picture 5" descr="A picture containing sitting, cup&#10;&#10;Description automatically generated">
            <a:extLst>
              <a:ext uri="{FF2B5EF4-FFF2-40B4-BE49-F238E27FC236}">
                <a16:creationId xmlns:a16="http://schemas.microsoft.com/office/drawing/2014/main" id="{4712DAA4-379A-406E-A5FB-7318426EF5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72" r="11761" b="-3"/>
          <a:stretch/>
        </p:blipFill>
        <p:spPr>
          <a:xfrm>
            <a:off x="6098892" y="2492376"/>
            <a:ext cx="4802404" cy="356337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7E3B290-AE38-456E-A4F3-14ADE22DD957}"/>
              </a:ext>
            </a:extLst>
          </p:cNvPr>
          <p:cNvSpPr/>
          <p:nvPr/>
        </p:nvSpPr>
        <p:spPr>
          <a:xfrm>
            <a:off x="8071338" y="6492875"/>
            <a:ext cx="393016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id-ID" sz="800" dirty="0">
                <a:solidFill>
                  <a:schemeClr val="bg1">
                    <a:lumMod val="8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https://www.flexjobs.com/blog/post/5-tips-successful-phone-interview-v2/</a:t>
            </a:r>
            <a:endParaRPr lang="id-ID" sz="80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B56490A-A0B1-42F0-B47E-09E285BDF40F}"/>
              </a:ext>
            </a:extLst>
          </p:cNvPr>
          <p:cNvSpPr txBox="1"/>
          <p:nvPr/>
        </p:nvSpPr>
        <p:spPr>
          <a:xfrm>
            <a:off x="272561" y="6479931"/>
            <a:ext cx="4668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www.chrisbauman.com.au</a:t>
            </a:r>
            <a:r>
              <a:rPr lang="en-US" dirty="0">
                <a:solidFill>
                  <a:schemeClr val="bg2"/>
                </a:solidFill>
              </a:rPr>
              <a:t> </a:t>
            </a:r>
            <a:endParaRPr lang="id-ID" dirty="0">
              <a:solidFill>
                <a:schemeClr val="bg2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10FF16-7B5C-45A3-9C7B-C6A92DBEC403}"/>
              </a:ext>
            </a:extLst>
          </p:cNvPr>
          <p:cNvSpPr txBox="1"/>
          <p:nvPr/>
        </p:nvSpPr>
        <p:spPr>
          <a:xfrm>
            <a:off x="1424904" y="2494450"/>
            <a:ext cx="6285950" cy="35631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/>
              <a:t>7. Don’t interrupt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Give more time than you would normally after a person has finished speaking to ensure they’re done</a:t>
            </a:r>
          </a:p>
        </p:txBody>
      </p:sp>
    </p:spTree>
    <p:extLst>
      <p:ext uri="{BB962C8B-B14F-4D97-AF65-F5344CB8AC3E}">
        <p14:creationId xmlns:p14="http://schemas.microsoft.com/office/powerpoint/2010/main" val="6242031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5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B8FC267-25AE-4C19-8B99-781314612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Phone Tips</a:t>
            </a:r>
          </a:p>
        </p:txBody>
      </p:sp>
      <p:pic>
        <p:nvPicPr>
          <p:cNvPr id="7" name="Picture 6" descr="A picture containing sitting, cup&#10;&#10;Description automatically generated">
            <a:extLst>
              <a:ext uri="{FF2B5EF4-FFF2-40B4-BE49-F238E27FC236}">
                <a16:creationId xmlns:a16="http://schemas.microsoft.com/office/drawing/2014/main" id="{A58658F2-2353-4797-A33F-D6464A3081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72" r="11761" b="-3"/>
          <a:stretch/>
        </p:blipFill>
        <p:spPr>
          <a:xfrm>
            <a:off x="6098892" y="2492376"/>
            <a:ext cx="4802404" cy="356337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7E3B290-AE38-456E-A4F3-14ADE22DD957}"/>
              </a:ext>
            </a:extLst>
          </p:cNvPr>
          <p:cNvSpPr/>
          <p:nvPr/>
        </p:nvSpPr>
        <p:spPr>
          <a:xfrm>
            <a:off x="8071338" y="6492875"/>
            <a:ext cx="393016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id-ID" sz="800" dirty="0">
                <a:solidFill>
                  <a:schemeClr val="bg1">
                    <a:lumMod val="8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https://www.flexjobs.com/blog/post/5-tips-successful-phone-interview-v2/</a:t>
            </a:r>
            <a:endParaRPr lang="id-ID" sz="80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10CC46-D818-4927-B70C-E63058BA0CAE}"/>
              </a:ext>
            </a:extLst>
          </p:cNvPr>
          <p:cNvSpPr txBox="1"/>
          <p:nvPr/>
        </p:nvSpPr>
        <p:spPr>
          <a:xfrm>
            <a:off x="5348052" y="3076555"/>
            <a:ext cx="6128238" cy="34163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u="sng" dirty="0">
                <a:solidFill>
                  <a:schemeClr val="bg1"/>
                </a:solidFill>
              </a:rPr>
              <a:t>Sample interview questions</a:t>
            </a:r>
          </a:p>
          <a:p>
            <a:pPr>
              <a:spcAft>
                <a:spcPts val="600"/>
              </a:spcAft>
            </a:pPr>
            <a:endParaRPr lang="en-US" sz="2400" u="sng" dirty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</a:rPr>
              <a:t>What makes it really good day?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</a:rPr>
              <a:t>What makes it a challenging day?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</a:rPr>
              <a:t>What does a successful employee look like to you?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</a:rPr>
              <a:t>How will my work performance be evaluated?</a:t>
            </a:r>
          </a:p>
          <a:p>
            <a:pPr>
              <a:spcAft>
                <a:spcPts val="600"/>
              </a:spcAft>
            </a:pPr>
            <a:endParaRPr lang="id-ID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4B4A3C1-2934-4D92-A608-A242967D4550}"/>
              </a:ext>
            </a:extLst>
          </p:cNvPr>
          <p:cNvSpPr txBox="1"/>
          <p:nvPr/>
        </p:nvSpPr>
        <p:spPr>
          <a:xfrm>
            <a:off x="272561" y="6479931"/>
            <a:ext cx="4668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www.chrisbauman.com.au</a:t>
            </a:r>
            <a:r>
              <a:rPr lang="en-US" dirty="0">
                <a:solidFill>
                  <a:schemeClr val="bg2"/>
                </a:solidFill>
              </a:rPr>
              <a:t> </a:t>
            </a:r>
            <a:endParaRPr lang="id-ID" dirty="0">
              <a:solidFill>
                <a:schemeClr val="bg2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10FF16-7B5C-45A3-9C7B-C6A92DBEC403}"/>
              </a:ext>
            </a:extLst>
          </p:cNvPr>
          <p:cNvSpPr txBox="1"/>
          <p:nvPr/>
        </p:nvSpPr>
        <p:spPr>
          <a:xfrm>
            <a:off x="1424905" y="2494450"/>
            <a:ext cx="3961326" cy="35631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/>
              <a:t>8. Ask Questions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Have some questions prepared</a:t>
            </a:r>
          </a:p>
        </p:txBody>
      </p:sp>
    </p:spTree>
    <p:extLst>
      <p:ext uri="{BB962C8B-B14F-4D97-AF65-F5344CB8AC3E}">
        <p14:creationId xmlns:p14="http://schemas.microsoft.com/office/powerpoint/2010/main" val="1654561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5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B8FC267-25AE-4C19-8B99-781314612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Phone Tips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10FF16-7B5C-45A3-9C7B-C6A92DBEC403}"/>
              </a:ext>
            </a:extLst>
          </p:cNvPr>
          <p:cNvSpPr txBox="1"/>
          <p:nvPr/>
        </p:nvSpPr>
        <p:spPr>
          <a:xfrm>
            <a:off x="1424904" y="2494450"/>
            <a:ext cx="4053545" cy="35631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/>
              <a:t>9. Follow up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Send a thank you note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Send a thank you email (to who?)</a:t>
            </a:r>
          </a:p>
        </p:txBody>
      </p:sp>
      <p:pic>
        <p:nvPicPr>
          <p:cNvPr id="7" name="Picture 6" descr="A picture containing sitting, cup&#10;&#10;Description automatically generated">
            <a:extLst>
              <a:ext uri="{FF2B5EF4-FFF2-40B4-BE49-F238E27FC236}">
                <a16:creationId xmlns:a16="http://schemas.microsoft.com/office/drawing/2014/main" id="{B4B54797-C617-418B-913F-95A18E3A8C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72" r="11761" b="-3"/>
          <a:stretch/>
        </p:blipFill>
        <p:spPr>
          <a:xfrm>
            <a:off x="6098892" y="2492376"/>
            <a:ext cx="4802404" cy="356337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7E3B290-AE38-456E-A4F3-14ADE22DD957}"/>
              </a:ext>
            </a:extLst>
          </p:cNvPr>
          <p:cNvSpPr/>
          <p:nvPr/>
        </p:nvSpPr>
        <p:spPr>
          <a:xfrm>
            <a:off x="8071338" y="6492875"/>
            <a:ext cx="393016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id-ID" sz="800" dirty="0">
                <a:solidFill>
                  <a:schemeClr val="bg1">
                    <a:lumMod val="8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https://www.flexjobs.com/blog/post/5-tips-successful-phone-interview-v2/</a:t>
            </a:r>
            <a:endParaRPr lang="id-ID" sz="80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4B95C3-96E6-40F8-99A6-019000F31ED4}"/>
              </a:ext>
            </a:extLst>
          </p:cNvPr>
          <p:cNvSpPr txBox="1"/>
          <p:nvPr/>
        </p:nvSpPr>
        <p:spPr>
          <a:xfrm>
            <a:off x="5225562" y="3060846"/>
            <a:ext cx="6128238" cy="313932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u="sng" dirty="0">
                <a:solidFill>
                  <a:schemeClr val="bg1"/>
                </a:solidFill>
              </a:rPr>
              <a:t>Include</a:t>
            </a:r>
          </a:p>
          <a:p>
            <a:pPr>
              <a:spcAft>
                <a:spcPts val="600"/>
              </a:spcAft>
            </a:pPr>
            <a:endParaRPr lang="en-US" sz="2400" u="sng" dirty="0">
              <a:solidFill>
                <a:schemeClr val="bg1"/>
              </a:solidFill>
            </a:endParaRP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en-US" sz="2400" dirty="0">
                <a:solidFill>
                  <a:schemeClr val="bg1"/>
                </a:solidFill>
              </a:rPr>
              <a:t>Time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en-US" sz="2400" dirty="0">
                <a:solidFill>
                  <a:schemeClr val="bg1"/>
                </a:solidFill>
              </a:rPr>
              <a:t>Add a couple of main points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en-US" sz="2400" dirty="0">
                <a:solidFill>
                  <a:schemeClr val="bg1"/>
                </a:solidFill>
              </a:rPr>
              <a:t>Reiterate your enthusiasm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endParaRPr lang="en-US" sz="2400" dirty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</a:pPr>
            <a:endParaRPr lang="id-ID" sz="2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678FC1E-95BB-495C-82C8-4513D1EB89CA}"/>
              </a:ext>
            </a:extLst>
          </p:cNvPr>
          <p:cNvSpPr txBox="1"/>
          <p:nvPr/>
        </p:nvSpPr>
        <p:spPr>
          <a:xfrm>
            <a:off x="272561" y="6479931"/>
            <a:ext cx="4668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www.chrisbauman.com.au</a:t>
            </a:r>
            <a:r>
              <a:rPr lang="en-US" dirty="0">
                <a:solidFill>
                  <a:schemeClr val="bg2"/>
                </a:solidFill>
              </a:rPr>
              <a:t> </a:t>
            </a:r>
            <a:endParaRPr lang="id-ID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995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83D00B-F6A6-4B50-B11A-71B8E6FB84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57445" y="-646783"/>
            <a:ext cx="6105194" cy="203105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Agenda</a:t>
            </a:r>
            <a:endParaRPr lang="id-ID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CA2701-F883-4CA5-9EC4-A641FF16B3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57445" y="1533741"/>
            <a:ext cx="5843655" cy="5609492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Body language shapes who we are (How we communicate)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Cellphone Etiquette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Relationships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Tips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Addiction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Numbers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Emoji Icons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Privacy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Switching off </a:t>
            </a:r>
          </a:p>
          <a:p>
            <a:endParaRPr lang="id-ID" dirty="0">
              <a:solidFill>
                <a:srgbClr val="FFFF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111113-4F57-494D-AFB3-8F5B243FF113}"/>
              </a:ext>
            </a:extLst>
          </p:cNvPr>
          <p:cNvSpPr txBox="1"/>
          <p:nvPr/>
        </p:nvSpPr>
        <p:spPr>
          <a:xfrm>
            <a:off x="272561" y="6479931"/>
            <a:ext cx="4668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www.chrisbauman.com.au</a:t>
            </a:r>
            <a:r>
              <a:rPr lang="en-US" dirty="0">
                <a:solidFill>
                  <a:schemeClr val="bg2"/>
                </a:solidFill>
              </a:rPr>
              <a:t> </a:t>
            </a:r>
            <a:endParaRPr lang="id-ID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66641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FC267-25AE-4C19-8B99-781314612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Phone Tips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10FF16-7B5C-45A3-9C7B-C6A92DBEC403}"/>
              </a:ext>
            </a:extLst>
          </p:cNvPr>
          <p:cNvSpPr txBox="1"/>
          <p:nvPr/>
        </p:nvSpPr>
        <p:spPr>
          <a:xfrm>
            <a:off x="1424904" y="2494450"/>
            <a:ext cx="4994184" cy="35631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/>
              <a:t>10. Uncomfortable pauses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Don’t talk through the moments of silence</a:t>
            </a:r>
          </a:p>
        </p:txBody>
      </p:sp>
      <p:pic>
        <p:nvPicPr>
          <p:cNvPr id="7" name="Picture 6" descr="A picture containing sitting, cup&#10;&#10;Description automatically generated">
            <a:extLst>
              <a:ext uri="{FF2B5EF4-FFF2-40B4-BE49-F238E27FC236}">
                <a16:creationId xmlns:a16="http://schemas.microsoft.com/office/drawing/2014/main" id="{B4B54797-C617-418B-913F-95A18E3A8C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72" r="11761" b="-3"/>
          <a:stretch/>
        </p:blipFill>
        <p:spPr>
          <a:xfrm>
            <a:off x="6098892" y="2492376"/>
            <a:ext cx="4802404" cy="356337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7E3B290-AE38-456E-A4F3-14ADE22DD957}"/>
              </a:ext>
            </a:extLst>
          </p:cNvPr>
          <p:cNvSpPr/>
          <p:nvPr/>
        </p:nvSpPr>
        <p:spPr>
          <a:xfrm>
            <a:off x="8071338" y="6492875"/>
            <a:ext cx="393016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id-ID" sz="800" dirty="0">
                <a:solidFill>
                  <a:schemeClr val="bg1">
                    <a:lumMod val="8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https://www.flexjobs.com/blog/post/5-tips-successful-phone-interview-v2/</a:t>
            </a:r>
            <a:endParaRPr lang="id-ID" sz="80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678FC1E-95BB-495C-82C8-4513D1EB89CA}"/>
              </a:ext>
            </a:extLst>
          </p:cNvPr>
          <p:cNvSpPr txBox="1"/>
          <p:nvPr/>
        </p:nvSpPr>
        <p:spPr>
          <a:xfrm>
            <a:off x="272561" y="6479931"/>
            <a:ext cx="4668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www.chrisbauman.com.au</a:t>
            </a:r>
            <a:r>
              <a:rPr lang="en-US" dirty="0">
                <a:solidFill>
                  <a:schemeClr val="bg2"/>
                </a:solidFill>
              </a:rPr>
              <a:t> </a:t>
            </a:r>
            <a:endParaRPr lang="id-ID" dirty="0">
              <a:solidFill>
                <a:schemeClr val="bg2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D467450-E54A-49D9-9C90-30F24D8C2265}"/>
              </a:ext>
            </a:extLst>
          </p:cNvPr>
          <p:cNvSpPr/>
          <p:nvPr/>
        </p:nvSpPr>
        <p:spPr>
          <a:xfrm>
            <a:off x="659423" y="386862"/>
            <a:ext cx="11183815" cy="15298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67A9DE-3652-4645-AD90-C65582A25BC3}"/>
              </a:ext>
            </a:extLst>
          </p:cNvPr>
          <p:cNvSpPr txBox="1"/>
          <p:nvPr/>
        </p:nvSpPr>
        <p:spPr>
          <a:xfrm>
            <a:off x="1047280" y="905608"/>
            <a:ext cx="4289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Phone Tips</a:t>
            </a:r>
            <a:endParaRPr lang="id-ID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03362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The Best Ways You Can Fight Teen Cell Phone Addiction">
            <a:extLst>
              <a:ext uri="{FF2B5EF4-FFF2-40B4-BE49-F238E27FC236}">
                <a16:creationId xmlns:a16="http://schemas.microsoft.com/office/drawing/2014/main" id="{2094913F-1F7F-4E1F-8D8A-EF09FE7CD5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10" b="-1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94D1D56-AC55-4389-9FF2-1D23F8DEC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>
                <a:solidFill>
                  <a:srgbClr val="FFFFFF"/>
                </a:solidFill>
              </a:rPr>
              <a:t>Addiction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E89700-BA23-4F18-A0CF-26C0E125B398}"/>
              </a:ext>
            </a:extLst>
          </p:cNvPr>
          <p:cNvSpPr txBox="1"/>
          <p:nvPr/>
        </p:nvSpPr>
        <p:spPr>
          <a:xfrm>
            <a:off x="247115" y="6332695"/>
            <a:ext cx="43760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2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https://youtu.be/PMEqLzWrMIo</a:t>
            </a:r>
            <a:r>
              <a:rPr lang="en-US" sz="1200" dirty="0"/>
              <a:t> </a:t>
            </a:r>
            <a:endParaRPr lang="id-ID" sz="1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076B51-96AF-4FE4-AC07-74C0323DBE35}"/>
              </a:ext>
            </a:extLst>
          </p:cNvPr>
          <p:cNvSpPr txBox="1"/>
          <p:nvPr/>
        </p:nvSpPr>
        <p:spPr>
          <a:xfrm>
            <a:off x="272561" y="6479931"/>
            <a:ext cx="4668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www.chrisbauman.com.au</a:t>
            </a:r>
            <a:r>
              <a:rPr lang="en-US" dirty="0">
                <a:solidFill>
                  <a:schemeClr val="bg2"/>
                </a:solidFill>
              </a:rPr>
              <a:t> </a:t>
            </a:r>
            <a:endParaRPr lang="id-ID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5215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76ECC9-1CA0-4A55-9EA2-AF70A6ED1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2248" y="1481328"/>
            <a:ext cx="2926080" cy="24688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/>
              <a:t>How many apps on your cellphone vie for your attention?</a:t>
            </a:r>
          </a:p>
        </p:txBody>
      </p:sp>
      <p:sp>
        <p:nvSpPr>
          <p:cNvPr id="93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" name="Freeform: Shape 96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5122" name="Picture 2" descr="The Average Smartphone User Accessed Close to 40 Apps per Month in 2017">
            <a:extLst>
              <a:ext uri="{FF2B5EF4-FFF2-40B4-BE49-F238E27FC236}">
                <a16:creationId xmlns:a16="http://schemas.microsoft.com/office/drawing/2014/main" id="{23FF314C-6BD6-471E-89BF-966FD692CD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5" r="20694" b="1"/>
          <a:stretch/>
        </p:blipFill>
        <p:spPr bwMode="auto">
          <a:xfrm>
            <a:off x="921910" y="465243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9137DE6-294F-4429-A11D-E19C4D6C7012}"/>
              </a:ext>
            </a:extLst>
          </p:cNvPr>
          <p:cNvSpPr txBox="1"/>
          <p:nvPr/>
        </p:nvSpPr>
        <p:spPr>
          <a:xfrm>
            <a:off x="272561" y="6479931"/>
            <a:ext cx="4668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www.chrisbauman.com.au</a:t>
            </a:r>
            <a:r>
              <a:rPr lang="en-US" dirty="0">
                <a:solidFill>
                  <a:schemeClr val="bg2"/>
                </a:solidFill>
              </a:rPr>
              <a:t> </a:t>
            </a:r>
            <a:endParaRPr lang="id-ID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43926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48" name="Rectangle 134">
            <a:extLst>
              <a:ext uri="{FF2B5EF4-FFF2-40B4-BE49-F238E27FC236}">
                <a16:creationId xmlns:a16="http://schemas.microsoft.com/office/drawing/2014/main" id="{7EBFDB7D-DD97-44CE-AFFB-458781A3DB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Mobile App Download and Usage Statistics (2020) - BuildFire">
            <a:extLst>
              <a:ext uri="{FF2B5EF4-FFF2-40B4-BE49-F238E27FC236}">
                <a16:creationId xmlns:a16="http://schemas.microsoft.com/office/drawing/2014/main" id="{29BF1016-DAD7-4933-B3B2-F84E0A1AF9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2"/>
          <a:stretch/>
        </p:blipFill>
        <p:spPr bwMode="auto">
          <a:xfrm>
            <a:off x="20" y="10"/>
            <a:ext cx="9272902" cy="6857990"/>
          </a:xfrm>
          <a:custGeom>
            <a:avLst/>
            <a:gdLst/>
            <a:ahLst/>
            <a:cxnLst/>
            <a:rect l="l" t="t" r="r" b="b"/>
            <a:pathLst>
              <a:path w="9272922" h="6858000">
                <a:moveTo>
                  <a:pt x="0" y="0"/>
                </a:moveTo>
                <a:lnTo>
                  <a:pt x="1733417" y="0"/>
                </a:lnTo>
                <a:lnTo>
                  <a:pt x="3307976" y="0"/>
                </a:lnTo>
                <a:lnTo>
                  <a:pt x="8126249" y="0"/>
                </a:lnTo>
                <a:lnTo>
                  <a:pt x="8138896" y="31774"/>
                </a:lnTo>
                <a:cubicBezTo>
                  <a:pt x="9193904" y="2682457"/>
                  <a:pt x="9193904" y="2682457"/>
                  <a:pt x="9193904" y="2682457"/>
                </a:cubicBezTo>
                <a:cubicBezTo>
                  <a:pt x="9299262" y="2988100"/>
                  <a:pt x="9299262" y="3446565"/>
                  <a:pt x="9193904" y="3752208"/>
                </a:cubicBezTo>
                <a:cubicBezTo>
                  <a:pt x="8709916" y="4968215"/>
                  <a:pt x="8331802" y="5918220"/>
                  <a:pt x="8036400" y="6660411"/>
                </a:cubicBezTo>
                <a:lnTo>
                  <a:pt x="7957938" y="6857542"/>
                </a:lnTo>
                <a:lnTo>
                  <a:pt x="3307976" y="6857542"/>
                </a:lnTo>
                <a:lnTo>
                  <a:pt x="3307976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9" name="Freeform 5">
            <a:extLst>
              <a:ext uri="{FF2B5EF4-FFF2-40B4-BE49-F238E27FC236}">
                <a16:creationId xmlns:a16="http://schemas.microsoft.com/office/drawing/2014/main" id="{50F864A1-23CF-4954-887F-3C4458622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160561" y="1348782"/>
            <a:ext cx="935037" cy="824315"/>
          </a:xfrm>
          <a:custGeom>
            <a:avLst/>
            <a:gdLst>
              <a:gd name="T0" fmla="*/ 225 w 785"/>
              <a:gd name="T1" fmla="*/ 692 h 692"/>
              <a:gd name="T2" fmla="*/ 177 w 785"/>
              <a:gd name="T3" fmla="*/ 665 h 692"/>
              <a:gd name="T4" fmla="*/ 9 w 785"/>
              <a:gd name="T5" fmla="*/ 374 h 692"/>
              <a:gd name="T6" fmla="*/ 9 w 785"/>
              <a:gd name="T7" fmla="*/ 318 h 692"/>
              <a:gd name="T8" fmla="*/ 177 w 785"/>
              <a:gd name="T9" fmla="*/ 27 h 692"/>
              <a:gd name="T10" fmla="*/ 225 w 785"/>
              <a:gd name="T11" fmla="*/ 0 h 692"/>
              <a:gd name="T12" fmla="*/ 561 w 785"/>
              <a:gd name="T13" fmla="*/ 0 h 692"/>
              <a:gd name="T14" fmla="*/ 609 w 785"/>
              <a:gd name="T15" fmla="*/ 27 h 692"/>
              <a:gd name="T16" fmla="*/ 777 w 785"/>
              <a:gd name="T17" fmla="*/ 318 h 692"/>
              <a:gd name="T18" fmla="*/ 777 w 785"/>
              <a:gd name="T19" fmla="*/ 374 h 692"/>
              <a:gd name="T20" fmla="*/ 609 w 785"/>
              <a:gd name="T21" fmla="*/ 665 h 692"/>
              <a:gd name="T22" fmla="*/ 561 w 785"/>
              <a:gd name="T23" fmla="*/ 692 h 692"/>
              <a:gd name="T24" fmla="*/ 225 w 785"/>
              <a:gd name="T25" fmla="*/ 692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5" h="692">
                <a:moveTo>
                  <a:pt x="225" y="692"/>
                </a:moveTo>
                <a:cubicBezTo>
                  <a:pt x="207" y="692"/>
                  <a:pt x="185" y="680"/>
                  <a:pt x="177" y="665"/>
                </a:cubicBezTo>
                <a:cubicBezTo>
                  <a:pt x="9" y="374"/>
                  <a:pt x="9" y="374"/>
                  <a:pt x="9" y="374"/>
                </a:cubicBezTo>
                <a:cubicBezTo>
                  <a:pt x="0" y="358"/>
                  <a:pt x="0" y="334"/>
                  <a:pt x="9" y="318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85" y="12"/>
                  <a:pt x="207" y="0"/>
                  <a:pt x="225" y="0"/>
                </a:cubicBezTo>
                <a:cubicBezTo>
                  <a:pt x="561" y="0"/>
                  <a:pt x="561" y="0"/>
                  <a:pt x="561" y="0"/>
                </a:cubicBezTo>
                <a:cubicBezTo>
                  <a:pt x="578" y="0"/>
                  <a:pt x="600" y="12"/>
                  <a:pt x="609" y="27"/>
                </a:cubicBezTo>
                <a:cubicBezTo>
                  <a:pt x="777" y="318"/>
                  <a:pt x="777" y="318"/>
                  <a:pt x="777" y="318"/>
                </a:cubicBezTo>
                <a:cubicBezTo>
                  <a:pt x="785" y="334"/>
                  <a:pt x="785" y="358"/>
                  <a:pt x="777" y="374"/>
                </a:cubicBezTo>
                <a:cubicBezTo>
                  <a:pt x="609" y="665"/>
                  <a:pt x="609" y="665"/>
                  <a:pt x="609" y="665"/>
                </a:cubicBezTo>
                <a:cubicBezTo>
                  <a:pt x="600" y="680"/>
                  <a:pt x="578" y="692"/>
                  <a:pt x="561" y="692"/>
                </a:cubicBezTo>
                <a:lnTo>
                  <a:pt x="225" y="692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" name="Freeform 5">
            <a:extLst>
              <a:ext uri="{FF2B5EF4-FFF2-40B4-BE49-F238E27FC236}">
                <a16:creationId xmlns:a16="http://schemas.microsoft.com/office/drawing/2014/main" id="{8D313E8C-7457-407E-BDA5-EACA44D38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960661" y="1000124"/>
            <a:ext cx="762167" cy="671915"/>
          </a:xfrm>
          <a:custGeom>
            <a:avLst/>
            <a:gdLst>
              <a:gd name="T0" fmla="*/ 225 w 785"/>
              <a:gd name="T1" fmla="*/ 692 h 692"/>
              <a:gd name="T2" fmla="*/ 177 w 785"/>
              <a:gd name="T3" fmla="*/ 665 h 692"/>
              <a:gd name="T4" fmla="*/ 9 w 785"/>
              <a:gd name="T5" fmla="*/ 374 h 692"/>
              <a:gd name="T6" fmla="*/ 9 w 785"/>
              <a:gd name="T7" fmla="*/ 318 h 692"/>
              <a:gd name="T8" fmla="*/ 177 w 785"/>
              <a:gd name="T9" fmla="*/ 27 h 692"/>
              <a:gd name="T10" fmla="*/ 225 w 785"/>
              <a:gd name="T11" fmla="*/ 0 h 692"/>
              <a:gd name="T12" fmla="*/ 561 w 785"/>
              <a:gd name="T13" fmla="*/ 0 h 692"/>
              <a:gd name="T14" fmla="*/ 609 w 785"/>
              <a:gd name="T15" fmla="*/ 27 h 692"/>
              <a:gd name="T16" fmla="*/ 777 w 785"/>
              <a:gd name="T17" fmla="*/ 318 h 692"/>
              <a:gd name="T18" fmla="*/ 777 w 785"/>
              <a:gd name="T19" fmla="*/ 374 h 692"/>
              <a:gd name="T20" fmla="*/ 609 w 785"/>
              <a:gd name="T21" fmla="*/ 665 h 692"/>
              <a:gd name="T22" fmla="*/ 561 w 785"/>
              <a:gd name="T23" fmla="*/ 692 h 692"/>
              <a:gd name="T24" fmla="*/ 225 w 785"/>
              <a:gd name="T25" fmla="*/ 692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5" h="692">
                <a:moveTo>
                  <a:pt x="225" y="692"/>
                </a:moveTo>
                <a:cubicBezTo>
                  <a:pt x="207" y="692"/>
                  <a:pt x="185" y="680"/>
                  <a:pt x="177" y="665"/>
                </a:cubicBezTo>
                <a:cubicBezTo>
                  <a:pt x="9" y="374"/>
                  <a:pt x="9" y="374"/>
                  <a:pt x="9" y="374"/>
                </a:cubicBezTo>
                <a:cubicBezTo>
                  <a:pt x="0" y="358"/>
                  <a:pt x="0" y="334"/>
                  <a:pt x="9" y="318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85" y="12"/>
                  <a:pt x="207" y="0"/>
                  <a:pt x="225" y="0"/>
                </a:cubicBezTo>
                <a:cubicBezTo>
                  <a:pt x="561" y="0"/>
                  <a:pt x="561" y="0"/>
                  <a:pt x="561" y="0"/>
                </a:cubicBezTo>
                <a:cubicBezTo>
                  <a:pt x="578" y="0"/>
                  <a:pt x="600" y="12"/>
                  <a:pt x="609" y="27"/>
                </a:cubicBezTo>
                <a:cubicBezTo>
                  <a:pt x="777" y="318"/>
                  <a:pt x="777" y="318"/>
                  <a:pt x="777" y="318"/>
                </a:cubicBezTo>
                <a:cubicBezTo>
                  <a:pt x="785" y="334"/>
                  <a:pt x="785" y="358"/>
                  <a:pt x="777" y="374"/>
                </a:cubicBezTo>
                <a:cubicBezTo>
                  <a:pt x="609" y="665"/>
                  <a:pt x="609" y="665"/>
                  <a:pt x="609" y="665"/>
                </a:cubicBezTo>
                <a:cubicBezTo>
                  <a:pt x="600" y="680"/>
                  <a:pt x="578" y="692"/>
                  <a:pt x="561" y="692"/>
                </a:cubicBezTo>
                <a:lnTo>
                  <a:pt x="225" y="692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DC38FD-1F96-4626-8FCB-844586C74830}"/>
              </a:ext>
            </a:extLst>
          </p:cNvPr>
          <p:cNvSpPr txBox="1"/>
          <p:nvPr/>
        </p:nvSpPr>
        <p:spPr>
          <a:xfrm>
            <a:off x="272561" y="6479931"/>
            <a:ext cx="4668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www.chrisbauman.com.au</a:t>
            </a:r>
            <a:r>
              <a:rPr lang="en-US" dirty="0">
                <a:solidFill>
                  <a:schemeClr val="bg2"/>
                </a:solidFill>
              </a:rPr>
              <a:t> </a:t>
            </a:r>
            <a:endParaRPr lang="id-ID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55162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74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3E553BC-BAAF-4F51-B0EF-91F310130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Emoji Icons</a:t>
            </a:r>
            <a:endParaRPr lang="id-ID" sz="40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8EECA5-B2D3-4481-BFCA-80DC0CE688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4904" y="2494450"/>
            <a:ext cx="4053545" cy="3563159"/>
          </a:xfrm>
        </p:spPr>
        <p:txBody>
          <a:bodyPr>
            <a:normAutofit/>
          </a:bodyPr>
          <a:lstStyle/>
          <a:p>
            <a:r>
              <a:rPr lang="en-US" sz="2400"/>
              <a:t>Used well in online negotiations can lead you to be able to claim more value from a negotiation</a:t>
            </a:r>
          </a:p>
          <a:p>
            <a:r>
              <a:rPr lang="en-US" sz="2400"/>
              <a:t>If used poorly…. Not a good idea, right?</a:t>
            </a:r>
            <a:endParaRPr lang="id-ID" sz="2400"/>
          </a:p>
        </p:txBody>
      </p:sp>
      <p:pic>
        <p:nvPicPr>
          <p:cNvPr id="3074" name="Picture 2" descr="Cartoon emoji icons. by Chaim Devine on Dribbble">
            <a:extLst>
              <a:ext uri="{FF2B5EF4-FFF2-40B4-BE49-F238E27FC236}">
                <a16:creationId xmlns:a16="http://schemas.microsoft.com/office/drawing/2014/main" id="{D56CDB1E-CBFA-4C11-A0FB-0A4AD77E1C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7"/>
          <a:stretch/>
        </p:blipFill>
        <p:spPr bwMode="auto">
          <a:xfrm>
            <a:off x="6098892" y="2492376"/>
            <a:ext cx="4802404" cy="3563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006AAD8-DC4A-4483-9A92-9503B34F6B6E}"/>
              </a:ext>
            </a:extLst>
          </p:cNvPr>
          <p:cNvSpPr txBox="1"/>
          <p:nvPr/>
        </p:nvSpPr>
        <p:spPr>
          <a:xfrm>
            <a:off x="1424904" y="5397129"/>
            <a:ext cx="3575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How do you use them?</a:t>
            </a:r>
            <a:endParaRPr lang="id-ID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5BA6E5-6A79-4E51-A6CB-1FA51B48D421}"/>
              </a:ext>
            </a:extLst>
          </p:cNvPr>
          <p:cNvSpPr txBox="1"/>
          <p:nvPr/>
        </p:nvSpPr>
        <p:spPr>
          <a:xfrm>
            <a:off x="272561" y="6479931"/>
            <a:ext cx="4668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www.chrisbauman.com.au</a:t>
            </a:r>
            <a:r>
              <a:rPr lang="en-US" dirty="0">
                <a:solidFill>
                  <a:schemeClr val="bg2"/>
                </a:solidFill>
              </a:rPr>
              <a:t> </a:t>
            </a:r>
            <a:endParaRPr lang="id-ID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24430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813DD0-4772-4901-B94D-985CF51A2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1916" y="2483536"/>
            <a:ext cx="5334930" cy="300414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800" u="sng" dirty="0"/>
              <a:t>Privacy</a:t>
            </a:r>
            <a:br>
              <a:rPr lang="en-US" sz="3300" u="sng" dirty="0"/>
            </a:br>
            <a:br>
              <a:rPr lang="en-US" sz="3300" dirty="0"/>
            </a:br>
            <a:r>
              <a:rPr lang="en-US" sz="3300" dirty="0"/>
              <a:t>Tracking your mobile phone</a:t>
            </a:r>
            <a:br>
              <a:rPr lang="en-US" sz="3300" dirty="0"/>
            </a:br>
            <a:br>
              <a:rPr lang="en-US" sz="3300" dirty="0"/>
            </a:br>
            <a:r>
              <a:rPr lang="en-US" sz="3300" dirty="0"/>
              <a:t>- business</a:t>
            </a:r>
            <a:br>
              <a:rPr lang="en-US" sz="3300" dirty="0"/>
            </a:br>
            <a:r>
              <a:rPr lang="en-US" sz="3300" dirty="0"/>
              <a:t>- government</a:t>
            </a:r>
            <a:br>
              <a:rPr lang="en-US" sz="3300" dirty="0"/>
            </a:br>
            <a:br>
              <a:rPr lang="en-US" sz="3300" dirty="0"/>
            </a:br>
            <a:r>
              <a:rPr lang="en-US" sz="3300" dirty="0"/>
              <a:t>Why do it?</a:t>
            </a:r>
            <a:br>
              <a:rPr lang="en-US" sz="3300" dirty="0"/>
            </a:br>
            <a:br>
              <a:rPr lang="en-US" sz="3300" dirty="0"/>
            </a:br>
            <a:r>
              <a:rPr lang="en-US" sz="3300" dirty="0"/>
              <a:t>Yes or no?</a:t>
            </a:r>
            <a:br>
              <a:rPr lang="en-US" sz="3300" dirty="0"/>
            </a:br>
            <a:endParaRPr lang="en-US" sz="3300" dirty="0"/>
          </a:p>
        </p:txBody>
      </p:sp>
      <p:sp>
        <p:nvSpPr>
          <p:cNvPr id="139" name="Freeform: Shape 138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1" name="Freeform: Shape 140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3" name="Freeform: Shape 142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5" name="Freeform: Shape 144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7" name="Freeform: Shape 146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3076" name="Picture 4" descr="Corona (COVIT-19) update - MYLAPS">
            <a:extLst>
              <a:ext uri="{FF2B5EF4-FFF2-40B4-BE49-F238E27FC236}">
                <a16:creationId xmlns:a16="http://schemas.microsoft.com/office/drawing/2014/main" id="{F29FC7DD-2D04-410E-85C6-1A4856DB8B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"/>
          <a:stretch/>
        </p:blipFill>
        <p:spPr bwMode="auto">
          <a:xfrm>
            <a:off x="631840" y="59872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9" name="Freeform: Shape 148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3CFED9-61E5-4212-A307-C49442969131}"/>
              </a:ext>
            </a:extLst>
          </p:cNvPr>
          <p:cNvSpPr txBox="1"/>
          <p:nvPr/>
        </p:nvSpPr>
        <p:spPr>
          <a:xfrm>
            <a:off x="6096000" y="171450"/>
            <a:ext cx="556547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800" dirty="0">
                <a:solidFill>
                  <a:schemeClr val="bg1">
                    <a:lumMod val="6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https://www.washingtonpost.com/business/2020/04/23/offices-after-coronavirus/</a:t>
            </a:r>
            <a:endParaRPr lang="id-ID" sz="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6A3B4F5-87CA-48BB-9EC5-DC3CD32223C5}"/>
              </a:ext>
            </a:extLst>
          </p:cNvPr>
          <p:cNvSpPr txBox="1"/>
          <p:nvPr/>
        </p:nvSpPr>
        <p:spPr>
          <a:xfrm>
            <a:off x="272561" y="6479931"/>
            <a:ext cx="4668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www.chrisbauman.com.au</a:t>
            </a:r>
            <a:r>
              <a:rPr lang="en-US" dirty="0">
                <a:solidFill>
                  <a:schemeClr val="bg2"/>
                </a:solidFill>
              </a:rPr>
              <a:t> </a:t>
            </a:r>
            <a:endParaRPr lang="id-ID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83871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A6055C1-C716-4B89-BD42-6E08A3518CF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31B695-DE1F-4F39-B319-9D128EB5E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Switching off after work</a:t>
            </a:r>
            <a:endParaRPr lang="id-ID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E3C96BF-0BAD-46BD-B961-A308AB7639E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28674" y="228600"/>
          <a:ext cx="11363325" cy="6943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3506D8A-A49D-49FB-B68F-504DF9630593}"/>
              </a:ext>
            </a:extLst>
          </p:cNvPr>
          <p:cNvSpPr txBox="1"/>
          <p:nvPr/>
        </p:nvSpPr>
        <p:spPr>
          <a:xfrm>
            <a:off x="4800600" y="152400"/>
            <a:ext cx="7286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>
                <a:solidFill>
                  <a:schemeClr val="accent6">
                    <a:lumMod val="40000"/>
                    <a:lumOff val="60000"/>
                  </a:schemeClr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https://www.siliconrepublic.com/advice/switch-off-work-mode-how-to</a:t>
            </a:r>
            <a:endParaRPr lang="id-ID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3A9332-D8CE-4249-8628-318644C0CDB0}"/>
              </a:ext>
            </a:extLst>
          </p:cNvPr>
          <p:cNvSpPr txBox="1"/>
          <p:nvPr/>
        </p:nvSpPr>
        <p:spPr>
          <a:xfrm>
            <a:off x="272561" y="6479931"/>
            <a:ext cx="4668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www.chrisbauman.com.au</a:t>
            </a:r>
            <a:r>
              <a:rPr lang="en-US" dirty="0">
                <a:solidFill>
                  <a:schemeClr val="bg2"/>
                </a:solidFill>
              </a:rPr>
              <a:t> </a:t>
            </a:r>
            <a:endParaRPr lang="id-ID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401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DE5E6-0649-4EBE-9649-88975EAF81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r>
              <a:rPr lang="en-US" sz="4000" dirty="0">
                <a:solidFill>
                  <a:srgbClr val="000000"/>
                </a:solidFill>
              </a:rPr>
              <a:t>Communication is what makes a strong team</a:t>
            </a:r>
            <a:endParaRPr lang="id-ID" sz="4000" dirty="0">
              <a:solidFill>
                <a:srgbClr val="00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A50D1B-CCBB-4861-A03E-2EFE1862EE9C}"/>
              </a:ext>
            </a:extLst>
          </p:cNvPr>
          <p:cNvSpPr txBox="1"/>
          <p:nvPr/>
        </p:nvSpPr>
        <p:spPr>
          <a:xfrm>
            <a:off x="272561" y="6479931"/>
            <a:ext cx="4668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www.chrisbauman.com.au</a:t>
            </a:r>
            <a:r>
              <a:rPr lang="en-US" dirty="0">
                <a:solidFill>
                  <a:schemeClr val="bg2"/>
                </a:solidFill>
              </a:rPr>
              <a:t> </a:t>
            </a:r>
            <a:endParaRPr lang="id-ID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844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sitting, cup&#10;&#10;Description automatically generated">
            <a:extLst>
              <a:ext uri="{FF2B5EF4-FFF2-40B4-BE49-F238E27FC236}">
                <a16:creationId xmlns:a16="http://schemas.microsoft.com/office/drawing/2014/main" id="{4E570CBC-76F7-44F2-910C-ED267CFA8E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42" y="3738363"/>
            <a:ext cx="5183433" cy="27545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330F8C-A99D-452E-9B57-3473F62EF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Body Audit (posture)</a:t>
            </a:r>
            <a:endParaRPr lang="id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2D496B-1E50-48C9-8368-F369C8E92D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Smaller</a:t>
            </a:r>
          </a:p>
          <a:p>
            <a:r>
              <a:rPr lang="en-US" dirty="0"/>
              <a:t>Crossing your legs</a:t>
            </a:r>
          </a:p>
          <a:p>
            <a:r>
              <a:rPr lang="en-US" dirty="0"/>
              <a:t>Wrapping your ankles</a:t>
            </a:r>
          </a:p>
          <a:p>
            <a:r>
              <a:rPr lang="en-US" dirty="0"/>
              <a:t>Spread out</a:t>
            </a:r>
          </a:p>
          <a:p>
            <a:r>
              <a:rPr lang="en-US" dirty="0"/>
              <a:t>Crossing your arms</a:t>
            </a:r>
          </a:p>
          <a:p>
            <a:r>
              <a:rPr lang="en-US" dirty="0"/>
              <a:t>Facial expression</a:t>
            </a:r>
          </a:p>
          <a:p>
            <a:endParaRPr lang="en-US" dirty="0"/>
          </a:p>
          <a:p>
            <a:endParaRPr lang="id-ID" dirty="0"/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07B51BD5-267B-463F-A616-2B5978A3B828}"/>
              </a:ext>
            </a:extLst>
          </p:cNvPr>
          <p:cNvSpPr/>
          <p:nvPr/>
        </p:nvSpPr>
        <p:spPr>
          <a:xfrm>
            <a:off x="5330952" y="1690687"/>
            <a:ext cx="640080" cy="3162667"/>
          </a:xfrm>
          <a:prstGeom prst="rightBrace">
            <a:avLst>
              <a:gd name="adj1" fmla="val 8333"/>
              <a:gd name="adj2" fmla="val 49709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CF3350-25E6-4378-9F97-40D25D1B18A5}"/>
              </a:ext>
            </a:extLst>
          </p:cNvPr>
          <p:cNvSpPr txBox="1"/>
          <p:nvPr/>
        </p:nvSpPr>
        <p:spPr>
          <a:xfrm>
            <a:off x="6973824" y="2157032"/>
            <a:ext cx="43799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What is your body language communicating?</a:t>
            </a:r>
            <a:endParaRPr lang="id-ID" sz="4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3FE323C-4ABF-4BDE-BD62-8A1D08D505A6}"/>
              </a:ext>
            </a:extLst>
          </p:cNvPr>
          <p:cNvSpPr/>
          <p:nvPr/>
        </p:nvSpPr>
        <p:spPr>
          <a:xfrm>
            <a:off x="6903752" y="5682116"/>
            <a:ext cx="33187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/>
              <a:t>Discuss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F10DAD-8432-408B-B957-95E8BF01724D}"/>
              </a:ext>
            </a:extLst>
          </p:cNvPr>
          <p:cNvSpPr txBox="1"/>
          <p:nvPr/>
        </p:nvSpPr>
        <p:spPr>
          <a:xfrm>
            <a:off x="272561" y="6479931"/>
            <a:ext cx="4668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www.chrisbauman.com.au</a:t>
            </a:r>
            <a:r>
              <a:rPr lang="en-US" dirty="0">
                <a:solidFill>
                  <a:schemeClr val="bg2"/>
                </a:solidFill>
              </a:rPr>
              <a:t> </a:t>
            </a:r>
            <a:endParaRPr lang="id-ID" dirty="0">
              <a:solidFill>
                <a:schemeClr val="bg2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6DA12F-214F-471E-A189-F97FFBFC7529}"/>
              </a:ext>
            </a:extLst>
          </p:cNvPr>
          <p:cNvSpPr txBox="1"/>
          <p:nvPr/>
        </p:nvSpPr>
        <p:spPr>
          <a:xfrm>
            <a:off x="356616" y="6016752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Slide 4 – 8 body language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082922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F5FDC-E0C1-4D76-ACE1-92FEFDE56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body language of others</a:t>
            </a:r>
            <a:endParaRPr lang="id-ID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1C888067-6037-4C01-9568-BECA9792480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5106325"/>
              </p:ext>
            </p:extLst>
          </p:nvPr>
        </p:nvGraphicFramePr>
        <p:xfrm>
          <a:off x="1258824" y="2050034"/>
          <a:ext cx="9298222" cy="33815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4" r:id="rId3" imgW="23238000" imgH="8457120" progId="">
                  <p:embed/>
                </p:oleObj>
              </mc:Choice>
              <mc:Fallback>
                <p:oleObj r:id="rId3" imgW="23238000" imgH="845712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58824" y="2050034"/>
                        <a:ext cx="9298222" cy="33815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6462455-9DAF-4639-86A5-4FDBDFE241E9}"/>
              </a:ext>
            </a:extLst>
          </p:cNvPr>
          <p:cNvSpPr txBox="1"/>
          <p:nvPr/>
        </p:nvSpPr>
        <p:spPr>
          <a:xfrm>
            <a:off x="272561" y="6479931"/>
            <a:ext cx="4668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www.chrisbauman.com.au</a:t>
            </a:r>
            <a:r>
              <a:rPr lang="en-US" dirty="0">
                <a:solidFill>
                  <a:schemeClr val="bg2"/>
                </a:solidFill>
              </a:rPr>
              <a:t> </a:t>
            </a:r>
            <a:endParaRPr lang="id-ID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008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C3862298-AF85-4572-BED3-52E573EBD4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Face to Face - Distance in Verbal Communication - Exploring your mind">
            <a:extLst>
              <a:ext uri="{FF2B5EF4-FFF2-40B4-BE49-F238E27FC236}">
                <a16:creationId xmlns:a16="http://schemas.microsoft.com/office/drawing/2014/main" id="{9A672FEA-421F-4236-9EF0-40789706E0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48" r="10519"/>
          <a:stretch/>
        </p:blipFill>
        <p:spPr bwMode="auto">
          <a:xfrm>
            <a:off x="1" y="10"/>
            <a:ext cx="8129873" cy="6857990"/>
          </a:xfrm>
          <a:custGeom>
            <a:avLst/>
            <a:gdLst/>
            <a:ahLst/>
            <a:cxnLst/>
            <a:rect l="l" t="t" r="r" b="b"/>
            <a:pathLst>
              <a:path w="8129873" h="6858000">
                <a:moveTo>
                  <a:pt x="0" y="0"/>
                </a:moveTo>
                <a:lnTo>
                  <a:pt x="3511013" y="0"/>
                </a:lnTo>
                <a:lnTo>
                  <a:pt x="3645681" y="0"/>
                </a:lnTo>
                <a:lnTo>
                  <a:pt x="6510245" y="0"/>
                </a:lnTo>
                <a:lnTo>
                  <a:pt x="6514251" y="3148"/>
                </a:lnTo>
                <a:cubicBezTo>
                  <a:pt x="7500952" y="817446"/>
                  <a:pt x="8129873" y="2049777"/>
                  <a:pt x="8129873" y="3429000"/>
                </a:cubicBezTo>
                <a:cubicBezTo>
                  <a:pt x="8129873" y="4808224"/>
                  <a:pt x="7500952" y="6040555"/>
                  <a:pt x="6514251" y="6854853"/>
                </a:cubicBezTo>
                <a:lnTo>
                  <a:pt x="6510246" y="6858000"/>
                </a:lnTo>
                <a:lnTo>
                  <a:pt x="3645681" y="6858000"/>
                </a:lnTo>
                <a:lnTo>
                  <a:pt x="3511013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onverbal Communication - HelpGuide.org">
            <a:extLst>
              <a:ext uri="{FF2B5EF4-FFF2-40B4-BE49-F238E27FC236}">
                <a16:creationId xmlns:a16="http://schemas.microsoft.com/office/drawing/2014/main" id="{05448B05-C480-4773-8723-EA3648E340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61" r="19987"/>
          <a:stretch/>
        </p:blipFill>
        <p:spPr bwMode="auto">
          <a:xfrm>
            <a:off x="6573903" y="10"/>
            <a:ext cx="5618097" cy="6857990"/>
          </a:xfrm>
          <a:custGeom>
            <a:avLst/>
            <a:gdLst/>
            <a:ahLst/>
            <a:cxnLst/>
            <a:rect l="l" t="t" r="r" b="b"/>
            <a:pathLst>
              <a:path w="5618097" h="6858000">
                <a:moveTo>
                  <a:pt x="0" y="0"/>
                </a:moveTo>
                <a:lnTo>
                  <a:pt x="2543718" y="0"/>
                </a:lnTo>
                <a:lnTo>
                  <a:pt x="3057210" y="0"/>
                </a:lnTo>
                <a:lnTo>
                  <a:pt x="5618097" y="0"/>
                </a:lnTo>
                <a:lnTo>
                  <a:pt x="5618097" y="6858000"/>
                </a:lnTo>
                <a:lnTo>
                  <a:pt x="3057210" y="6858000"/>
                </a:lnTo>
                <a:lnTo>
                  <a:pt x="2543718" y="6858000"/>
                </a:lnTo>
                <a:lnTo>
                  <a:pt x="1" y="6858000"/>
                </a:lnTo>
                <a:lnTo>
                  <a:pt x="4006" y="6854853"/>
                </a:lnTo>
                <a:cubicBezTo>
                  <a:pt x="990707" y="6040555"/>
                  <a:pt x="1619628" y="4808224"/>
                  <a:pt x="1619628" y="3429000"/>
                </a:cubicBezTo>
                <a:cubicBezTo>
                  <a:pt x="1619628" y="2049777"/>
                  <a:pt x="990707" y="817446"/>
                  <a:pt x="4006" y="3148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C8BE02AA-E698-46D0-AA0A-92BE000C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73903" y="0"/>
            <a:ext cx="5618097" cy="6858000"/>
          </a:xfrm>
          <a:custGeom>
            <a:avLst/>
            <a:gdLst>
              <a:gd name="connsiteX0" fmla="*/ 0 w 5618097"/>
              <a:gd name="connsiteY0" fmla="*/ 0 h 6858000"/>
              <a:gd name="connsiteX1" fmla="*/ 2543718 w 5618097"/>
              <a:gd name="connsiteY1" fmla="*/ 0 h 6858000"/>
              <a:gd name="connsiteX2" fmla="*/ 3057210 w 5618097"/>
              <a:gd name="connsiteY2" fmla="*/ 0 h 6858000"/>
              <a:gd name="connsiteX3" fmla="*/ 5618097 w 5618097"/>
              <a:gd name="connsiteY3" fmla="*/ 0 h 6858000"/>
              <a:gd name="connsiteX4" fmla="*/ 5618097 w 5618097"/>
              <a:gd name="connsiteY4" fmla="*/ 6858000 h 6858000"/>
              <a:gd name="connsiteX5" fmla="*/ 3057210 w 5618097"/>
              <a:gd name="connsiteY5" fmla="*/ 6858000 h 6858000"/>
              <a:gd name="connsiteX6" fmla="*/ 2543718 w 5618097"/>
              <a:gd name="connsiteY6" fmla="*/ 6858000 h 6858000"/>
              <a:gd name="connsiteX7" fmla="*/ 1 w 5618097"/>
              <a:gd name="connsiteY7" fmla="*/ 6858000 h 6858000"/>
              <a:gd name="connsiteX8" fmla="*/ 4006 w 5618097"/>
              <a:gd name="connsiteY8" fmla="*/ 6854853 h 6858000"/>
              <a:gd name="connsiteX9" fmla="*/ 1619628 w 5618097"/>
              <a:gd name="connsiteY9" fmla="*/ 3429000 h 6858000"/>
              <a:gd name="connsiteX10" fmla="*/ 4006 w 5618097"/>
              <a:gd name="connsiteY10" fmla="*/ 314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618097" h="6858000">
                <a:moveTo>
                  <a:pt x="0" y="0"/>
                </a:moveTo>
                <a:lnTo>
                  <a:pt x="2543718" y="0"/>
                </a:lnTo>
                <a:lnTo>
                  <a:pt x="3057210" y="0"/>
                </a:lnTo>
                <a:lnTo>
                  <a:pt x="5618097" y="0"/>
                </a:lnTo>
                <a:lnTo>
                  <a:pt x="5618097" y="6858000"/>
                </a:lnTo>
                <a:lnTo>
                  <a:pt x="3057210" y="6858000"/>
                </a:lnTo>
                <a:lnTo>
                  <a:pt x="2543718" y="6858000"/>
                </a:lnTo>
                <a:lnTo>
                  <a:pt x="1" y="6858000"/>
                </a:lnTo>
                <a:lnTo>
                  <a:pt x="4006" y="6854853"/>
                </a:lnTo>
                <a:cubicBezTo>
                  <a:pt x="990707" y="6040555"/>
                  <a:pt x="1619628" y="4808224"/>
                  <a:pt x="1619628" y="3429000"/>
                </a:cubicBezTo>
                <a:cubicBezTo>
                  <a:pt x="1619628" y="2049777"/>
                  <a:pt x="990707" y="817446"/>
                  <a:pt x="4006" y="3148"/>
                </a:cubicBezTo>
                <a:close/>
              </a:path>
            </a:pathLst>
          </a:custGeom>
          <a:solidFill>
            <a:schemeClr val="accent6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97416C-60BD-4085-AFB3-8DB1A4A8F546}"/>
              </a:ext>
            </a:extLst>
          </p:cNvPr>
          <p:cNvSpPr txBox="1"/>
          <p:nvPr/>
        </p:nvSpPr>
        <p:spPr>
          <a:xfrm>
            <a:off x="779756" y="323157"/>
            <a:ext cx="3974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In face to face conversation there is more information available</a:t>
            </a:r>
            <a:endParaRPr lang="id-ID" dirty="0"/>
          </a:p>
        </p:txBody>
      </p:sp>
      <p:pic>
        <p:nvPicPr>
          <p:cNvPr id="1030" name="Picture 6" descr="Open Mouth Archives - Body Language Dictionary">
            <a:extLst>
              <a:ext uri="{FF2B5EF4-FFF2-40B4-BE49-F238E27FC236}">
                <a16:creationId xmlns:a16="http://schemas.microsoft.com/office/drawing/2014/main" id="{23F7BA95-7823-4692-8D29-DCA24EA65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534074" y="4352627"/>
            <a:ext cx="1491672" cy="2237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Body Language 18 Holding Head in Hands |">
            <a:extLst>
              <a:ext uri="{FF2B5EF4-FFF2-40B4-BE49-F238E27FC236}">
                <a16:creationId xmlns:a16="http://schemas.microsoft.com/office/drawing/2014/main" id="{0E29D5CC-713B-489B-A197-ED30F88E7A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124" y="4577840"/>
            <a:ext cx="2683305" cy="1787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7AAADEC-41FB-486F-AF8A-D75603F8114B}"/>
              </a:ext>
            </a:extLst>
          </p:cNvPr>
          <p:cNvSpPr txBox="1"/>
          <p:nvPr/>
        </p:nvSpPr>
        <p:spPr>
          <a:xfrm>
            <a:off x="272561" y="6479931"/>
            <a:ext cx="4668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www.chrisbauman.com.au</a:t>
            </a:r>
            <a:r>
              <a:rPr lang="en-US" dirty="0">
                <a:solidFill>
                  <a:schemeClr val="bg2"/>
                </a:solidFill>
              </a:rPr>
              <a:t> </a:t>
            </a:r>
            <a:endParaRPr lang="id-ID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830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098" name="Picture 2" descr="Kenyan's last-breath sprint snags victory in Sao Paulo race | Taiwan News">
            <a:extLst>
              <a:ext uri="{FF2B5EF4-FFF2-40B4-BE49-F238E27FC236}">
                <a16:creationId xmlns:a16="http://schemas.microsoft.com/office/drawing/2014/main" id="{01528AFD-A5F2-494E-9F3A-1C5CFFB50F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2" b="13224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F20D09B-B04B-4ADC-B45F-1FC5CBBCBD2B}"/>
              </a:ext>
            </a:extLst>
          </p:cNvPr>
          <p:cNvSpPr txBox="1"/>
          <p:nvPr/>
        </p:nvSpPr>
        <p:spPr>
          <a:xfrm>
            <a:off x="272561" y="6479931"/>
            <a:ext cx="4668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www.chrisbauman.com.au</a:t>
            </a:r>
            <a:r>
              <a:rPr lang="en-US" dirty="0">
                <a:solidFill>
                  <a:schemeClr val="bg2"/>
                </a:solidFill>
              </a:rPr>
              <a:t> </a:t>
            </a:r>
            <a:endParaRPr lang="id-ID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011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6" name="Rectangle 72">
            <a:extLst>
              <a:ext uri="{FF2B5EF4-FFF2-40B4-BE49-F238E27FC236}">
                <a16:creationId xmlns:a16="http://schemas.microsoft.com/office/drawing/2014/main" id="{C3862298-AF85-4572-BED3-52E573EBD4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7" name="Oval 74">
            <a:extLst>
              <a:ext uri="{FF2B5EF4-FFF2-40B4-BE49-F238E27FC236}">
                <a16:creationId xmlns:a16="http://schemas.microsoft.com/office/drawing/2014/main" id="{7BE265E6-D012-42B3-A7DE-C8FEED40DB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72592" y="3131936"/>
            <a:ext cx="1240640" cy="1240638"/>
          </a:xfrm>
          <a:prstGeom prst="ellipse">
            <a:avLst/>
          </a:prstGeom>
          <a:solidFill>
            <a:schemeClr val="accent6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6EB9A5AE-0A9C-4EB1-9569-A44D89EFC5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17981" y="4546924"/>
            <a:ext cx="2369988" cy="2311077"/>
          </a:xfrm>
          <a:custGeom>
            <a:avLst/>
            <a:gdLst>
              <a:gd name="connsiteX0" fmla="*/ 0 w 2369988"/>
              <a:gd name="connsiteY0" fmla="*/ 0 h 2311077"/>
              <a:gd name="connsiteX1" fmla="*/ 1128071 w 2369988"/>
              <a:gd name="connsiteY1" fmla="*/ 0 h 2311077"/>
              <a:gd name="connsiteX2" fmla="*/ 1157716 w 2369988"/>
              <a:gd name="connsiteY2" fmla="*/ 128440 h 2311077"/>
              <a:gd name="connsiteX3" fmla="*/ 2316462 w 2369988"/>
              <a:gd name="connsiteY3" fmla="*/ 2257392 h 2311077"/>
              <a:gd name="connsiteX4" fmla="*/ 2369988 w 2369988"/>
              <a:gd name="connsiteY4" fmla="*/ 2311077 h 2311077"/>
              <a:gd name="connsiteX5" fmla="*/ 957894 w 2369988"/>
              <a:gd name="connsiteY5" fmla="*/ 2311077 h 2311077"/>
              <a:gd name="connsiteX6" fmla="*/ 777804 w 2369988"/>
              <a:gd name="connsiteY6" fmla="*/ 2040997 h 2311077"/>
              <a:gd name="connsiteX7" fmla="*/ 19614 w 2369988"/>
              <a:gd name="connsiteY7" fmla="*/ 109827 h 2311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69988" h="2311077">
                <a:moveTo>
                  <a:pt x="0" y="0"/>
                </a:moveTo>
                <a:lnTo>
                  <a:pt x="1128071" y="0"/>
                </a:lnTo>
                <a:lnTo>
                  <a:pt x="1157716" y="128440"/>
                </a:lnTo>
                <a:cubicBezTo>
                  <a:pt x="1365270" y="935139"/>
                  <a:pt x="1769588" y="1662859"/>
                  <a:pt x="2316462" y="2257392"/>
                </a:cubicBezTo>
                <a:lnTo>
                  <a:pt x="2369988" y="2311077"/>
                </a:lnTo>
                <a:lnTo>
                  <a:pt x="957894" y="2311077"/>
                </a:lnTo>
                <a:lnTo>
                  <a:pt x="777804" y="2040997"/>
                </a:lnTo>
                <a:cubicBezTo>
                  <a:pt x="421651" y="1454849"/>
                  <a:pt x="161627" y="803832"/>
                  <a:pt x="19614" y="109827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124" name="Picture 4" descr="curled up in a ball person | Person drawing, Drawing reference poses,  Person sitting">
            <a:extLst>
              <a:ext uri="{FF2B5EF4-FFF2-40B4-BE49-F238E27FC236}">
                <a16:creationId xmlns:a16="http://schemas.microsoft.com/office/drawing/2014/main" id="{7CE71BB4-F4A2-461C-8699-7CF53F8B18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49" b="21141"/>
          <a:stretch/>
        </p:blipFill>
        <p:spPr bwMode="auto">
          <a:xfrm>
            <a:off x="4062632" y="10"/>
            <a:ext cx="8129366" cy="6857990"/>
          </a:xfrm>
          <a:custGeom>
            <a:avLst/>
            <a:gdLst/>
            <a:ahLst/>
            <a:cxnLst/>
            <a:rect l="l" t="t" r="r" b="b"/>
            <a:pathLst>
              <a:path w="8129366" h="6858000">
                <a:moveTo>
                  <a:pt x="1619628" y="0"/>
                </a:moveTo>
                <a:lnTo>
                  <a:pt x="4520115" y="0"/>
                </a:lnTo>
                <a:lnTo>
                  <a:pt x="6067239" y="0"/>
                </a:lnTo>
                <a:lnTo>
                  <a:pt x="8129366" y="0"/>
                </a:lnTo>
                <a:lnTo>
                  <a:pt x="8129366" y="6858000"/>
                </a:lnTo>
                <a:lnTo>
                  <a:pt x="6067239" y="6858000"/>
                </a:lnTo>
                <a:lnTo>
                  <a:pt x="4520115" y="6858000"/>
                </a:lnTo>
                <a:lnTo>
                  <a:pt x="1619627" y="6858000"/>
                </a:lnTo>
                <a:lnTo>
                  <a:pt x="1615622" y="6854853"/>
                </a:lnTo>
                <a:cubicBezTo>
                  <a:pt x="628921" y="6040555"/>
                  <a:pt x="0" y="4808224"/>
                  <a:pt x="0" y="3429000"/>
                </a:cubicBezTo>
                <a:cubicBezTo>
                  <a:pt x="0" y="2049777"/>
                  <a:pt x="628921" y="817446"/>
                  <a:pt x="1615622" y="3148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9FDBF98-4148-4DAA-8733-92632207CBE1}"/>
              </a:ext>
            </a:extLst>
          </p:cNvPr>
          <p:cNvSpPr txBox="1"/>
          <p:nvPr/>
        </p:nvSpPr>
        <p:spPr>
          <a:xfrm>
            <a:off x="272561" y="6479931"/>
            <a:ext cx="4668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www.chrisbauman.com.au</a:t>
            </a:r>
            <a:r>
              <a:rPr lang="en-US" dirty="0">
                <a:solidFill>
                  <a:schemeClr val="bg2"/>
                </a:solidFill>
              </a:rPr>
              <a:t> </a:t>
            </a:r>
            <a:endParaRPr lang="id-ID" dirty="0">
              <a:solidFill>
                <a:schemeClr val="bg2"/>
              </a:solidFill>
            </a:endParaRPr>
          </a:p>
        </p:txBody>
      </p:sp>
      <p:pic>
        <p:nvPicPr>
          <p:cNvPr id="7" name="Picture 4" descr="Study in Taiwan Learning plus Adventure">
            <a:extLst>
              <a:ext uri="{FF2B5EF4-FFF2-40B4-BE49-F238E27FC236}">
                <a16:creationId xmlns:a16="http://schemas.microsoft.com/office/drawing/2014/main" id="{B980EFF7-E1E1-4900-B6CA-3906B1F2FA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00" y="115704"/>
            <a:ext cx="1214564" cy="262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6756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15896</TotalTime>
  <Words>1422</Words>
  <Application>Microsoft Office PowerPoint</Application>
  <PresentationFormat>Widescreen</PresentationFormat>
  <Paragraphs>209</Paragraphs>
  <Slides>47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47</vt:i4>
      </vt:variant>
    </vt:vector>
  </HeadingPairs>
  <TitlesOfParts>
    <vt:vector size="52" baseType="lpstr">
      <vt:lpstr>Arial</vt:lpstr>
      <vt:lpstr>Calibri</vt:lpstr>
      <vt:lpstr>Calibri Light</vt:lpstr>
      <vt:lpstr>Rockwell</vt:lpstr>
      <vt:lpstr>Office Theme</vt:lpstr>
      <vt:lpstr>PowerPoint Presentation</vt:lpstr>
      <vt:lpstr>PowerPoint Presentation</vt:lpstr>
      <vt:lpstr>PowerPoint Presentation</vt:lpstr>
      <vt:lpstr>Agenda</vt:lpstr>
      <vt:lpstr>Body Audit (posture)</vt:lpstr>
      <vt:lpstr>The body language of others</vt:lpstr>
      <vt:lpstr>PowerPoint Presentation</vt:lpstr>
      <vt:lpstr>PowerPoint Presentation</vt:lpstr>
      <vt:lpstr>PowerPoint Presentation</vt:lpstr>
      <vt:lpstr>PowerPoint Presentation</vt:lpstr>
      <vt:lpstr>Psychology</vt:lpstr>
      <vt:lpstr>PowerPoint Presentation</vt:lpstr>
      <vt:lpstr>Is cellphone use part of our body language?</vt:lpstr>
      <vt:lpstr>There are two audiences for non-verbal queues</vt:lpstr>
      <vt:lpstr>PowerPoint Presentation</vt:lpstr>
      <vt:lpstr>When are relationships built?</vt:lpstr>
      <vt:lpstr>“Conversational competence might be one of the biggest skills that the educational system fails to teach”</vt:lpstr>
      <vt:lpstr> 1. Don’t multi-task (be present) </vt:lpstr>
      <vt:lpstr>2. Don’t pontificate (opinion without feedback)</vt:lpstr>
      <vt:lpstr>3. Ask open ended questions </vt:lpstr>
      <vt:lpstr>4. Don’t let your mind drift and attempt to incorporate the thought  (let these thoughts go).</vt:lpstr>
      <vt:lpstr>5. If you don’t know - then say that you don’t know</vt:lpstr>
      <vt:lpstr>6.   Don’t equate your experience with theirs….don't try and say how the same thing happened to you</vt:lpstr>
      <vt:lpstr>7.  Don’t repeat yourself over and over</vt:lpstr>
      <vt:lpstr>8.   Avoid too many small details</vt:lpstr>
      <vt:lpstr>9. Listen actively. Listen to understand, not just reply.</vt:lpstr>
      <vt:lpstr>10. Be Brief – Short enough to gain interest, but long enough to cover the subject </vt:lpstr>
      <vt:lpstr>How to win friends and influence people</vt:lpstr>
      <vt:lpstr>PowerPoint Presentation</vt:lpstr>
      <vt:lpstr>PowerPoint Presentation</vt:lpstr>
      <vt:lpstr>Phone Tips</vt:lpstr>
      <vt:lpstr>Phone Tips</vt:lpstr>
      <vt:lpstr>Phone Tips</vt:lpstr>
      <vt:lpstr>Phone Tips</vt:lpstr>
      <vt:lpstr>Phone Tips</vt:lpstr>
      <vt:lpstr>Phone Tips</vt:lpstr>
      <vt:lpstr>Phone Tips</vt:lpstr>
      <vt:lpstr>Phone Tips</vt:lpstr>
      <vt:lpstr>Phone Tips</vt:lpstr>
      <vt:lpstr>Phone Tips</vt:lpstr>
      <vt:lpstr>Addiction</vt:lpstr>
      <vt:lpstr>How many apps on your cellphone vie for your attention?</vt:lpstr>
      <vt:lpstr>PowerPoint Presentation</vt:lpstr>
      <vt:lpstr>Emoji Icons</vt:lpstr>
      <vt:lpstr>Privacy  Tracking your mobile phone  - business - government  Why do it?  Yes or no? </vt:lpstr>
      <vt:lpstr>Switching off after work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柏曼深</dc:creator>
  <cp:lastModifiedBy>柏曼深</cp:lastModifiedBy>
  <cp:revision>8</cp:revision>
  <dcterms:created xsi:type="dcterms:W3CDTF">2020-09-08T05:40:29Z</dcterms:created>
  <dcterms:modified xsi:type="dcterms:W3CDTF">2020-11-23T05:36:54Z</dcterms:modified>
</cp:coreProperties>
</file>